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5" r:id="rId10"/>
    <p:sldId id="266" r:id="rId11"/>
    <p:sldId id="269" r:id="rId12"/>
    <p:sldId id="267" r:id="rId13"/>
    <p:sldId id="268" r:id="rId14"/>
    <p:sldId id="270" r:id="rId15"/>
    <p:sldId id="272" r:id="rId16"/>
    <p:sldId id="273" r:id="rId17"/>
    <p:sldId id="271" r:id="rId18"/>
    <p:sldId id="274" r:id="rId19"/>
    <p:sldId id="275" r:id="rId20"/>
    <p:sldId id="276" r:id="rId21"/>
    <p:sldId id="277" r:id="rId22"/>
    <p:sldId id="278" r:id="rId23"/>
    <p:sldId id="279" r:id="rId24"/>
    <p:sldId id="281" r:id="rId25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815176-938B-4BB2-95A9-AA1154AEEBD5}" v="10" dt="2020-03-25T14:29:40.1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lvia Pešková" userId="432e1a9fd68cb872" providerId="LiveId" clId="{74815176-938B-4BB2-95A9-AA1154AEEBD5}"/>
    <pc:docChg chg="modSld">
      <pc:chgData name="Silvia Pešková" userId="432e1a9fd68cb872" providerId="LiveId" clId="{74815176-938B-4BB2-95A9-AA1154AEEBD5}" dt="2020-03-25T14:29:40.153" v="9" actId="20577"/>
      <pc:docMkLst>
        <pc:docMk/>
      </pc:docMkLst>
      <pc:sldChg chg="modSp">
        <pc:chgData name="Silvia Pešková" userId="432e1a9fd68cb872" providerId="LiveId" clId="{74815176-938B-4BB2-95A9-AA1154AEEBD5}" dt="2020-03-25T14:29:40.153" v="9" actId="20577"/>
        <pc:sldMkLst>
          <pc:docMk/>
          <pc:sldMk cId="1979384566" sldId="258"/>
        </pc:sldMkLst>
        <pc:spChg chg="mod">
          <ac:chgData name="Silvia Pešková" userId="432e1a9fd68cb872" providerId="LiveId" clId="{74815176-938B-4BB2-95A9-AA1154AEEBD5}" dt="2020-03-25T14:29:40.153" v="9" actId="20577"/>
          <ac:spMkLst>
            <pc:docMk/>
            <pc:sldMk cId="1979384566" sldId="258"/>
            <ac:spMk id="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E905943-3DAE-4F75-A92E-E4A3310143D6}" type="datetimeFigureOut">
              <a:rPr lang="sk-SK" smtClean="0"/>
              <a:t>25. 3. 2020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E92DF35B-81CE-4EAE-9330-691685827CC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97794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5943-3DAE-4F75-A92E-E4A3310143D6}" type="datetimeFigureOut">
              <a:rPr lang="sk-SK" smtClean="0"/>
              <a:t>25. 3. 2020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DF35B-81CE-4EAE-9330-691685827CC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92088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5943-3DAE-4F75-A92E-E4A3310143D6}" type="datetimeFigureOut">
              <a:rPr lang="sk-SK" smtClean="0"/>
              <a:t>25. 3. 2020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DF35B-81CE-4EAE-9330-691685827CC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36777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5943-3DAE-4F75-A92E-E4A3310143D6}" type="datetimeFigureOut">
              <a:rPr lang="sk-SK" smtClean="0"/>
              <a:t>25. 3. 2020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DF35B-81CE-4EAE-9330-691685827CC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978881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5943-3DAE-4F75-A92E-E4A3310143D6}" type="datetimeFigureOut">
              <a:rPr lang="sk-SK" smtClean="0"/>
              <a:t>25. 3. 2020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DF35B-81CE-4EAE-9330-691685827CC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944543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5943-3DAE-4F75-A92E-E4A3310143D6}" type="datetimeFigureOut">
              <a:rPr lang="sk-SK" smtClean="0"/>
              <a:t>25. 3. 2020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DF35B-81CE-4EAE-9330-691685827CC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529059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 s obráz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5943-3DAE-4F75-A92E-E4A3310143D6}" type="datetimeFigureOut">
              <a:rPr lang="sk-SK" smtClean="0"/>
              <a:t>25. 3. 2020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DF35B-81CE-4EAE-9330-691685827CC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094629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E905943-3DAE-4F75-A92E-E4A3310143D6}" type="datetimeFigureOut">
              <a:rPr lang="sk-SK" smtClean="0"/>
              <a:t>25. 3. 2020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DF35B-81CE-4EAE-9330-691685827CC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409370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5E905943-3DAE-4F75-A92E-E4A3310143D6}" type="datetimeFigureOut">
              <a:rPr lang="sk-SK" smtClean="0"/>
              <a:t>25. 3. 2020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DF35B-81CE-4EAE-9330-691685827CC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07898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5943-3DAE-4F75-A92E-E4A3310143D6}" type="datetimeFigureOut">
              <a:rPr lang="sk-SK" smtClean="0"/>
              <a:t>25. 3. 2020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DF35B-81CE-4EAE-9330-691685827CC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06982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5943-3DAE-4F75-A92E-E4A3310143D6}" type="datetimeFigureOut">
              <a:rPr lang="sk-SK" smtClean="0"/>
              <a:t>25. 3. 2020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DF35B-81CE-4EAE-9330-691685827CC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05880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5943-3DAE-4F75-A92E-E4A3310143D6}" type="datetimeFigureOut">
              <a:rPr lang="sk-SK" smtClean="0"/>
              <a:t>25. 3. 2020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DF35B-81CE-4EAE-9330-691685827CC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88614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5943-3DAE-4F75-A92E-E4A3310143D6}" type="datetimeFigureOut">
              <a:rPr lang="sk-SK" smtClean="0"/>
              <a:t>25. 3. 2020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DF35B-81CE-4EAE-9330-691685827CC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6066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5943-3DAE-4F75-A92E-E4A3310143D6}" type="datetimeFigureOut">
              <a:rPr lang="sk-SK" smtClean="0"/>
              <a:t>25. 3. 2020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DF35B-81CE-4EAE-9330-691685827CC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57507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5943-3DAE-4F75-A92E-E4A3310143D6}" type="datetimeFigureOut">
              <a:rPr lang="sk-SK" smtClean="0"/>
              <a:t>25. 3. 2020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DF35B-81CE-4EAE-9330-691685827CC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03960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5943-3DAE-4F75-A92E-E4A3310143D6}" type="datetimeFigureOut">
              <a:rPr lang="sk-SK" smtClean="0"/>
              <a:t>25. 3. 2020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DF35B-81CE-4EAE-9330-691685827CC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85585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5943-3DAE-4F75-A92E-E4A3310143D6}" type="datetimeFigureOut">
              <a:rPr lang="sk-SK" smtClean="0"/>
              <a:t>25. 3. 2020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DF35B-81CE-4EAE-9330-691685827CC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02220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E905943-3DAE-4F75-A92E-E4A3310143D6}" type="datetimeFigureOut">
              <a:rPr lang="sk-SK" smtClean="0"/>
              <a:t>25. 3. 2020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sk-SK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E92DF35B-81CE-4EAE-9330-691685827CC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6981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Skloňovanie zámen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Mgr. Ľudmila Sulačeková</a:t>
            </a:r>
          </a:p>
        </p:txBody>
      </p:sp>
    </p:spTree>
    <p:extLst>
      <p:ext uri="{BB962C8B-B14F-4D97-AF65-F5344CB8AC3E}">
        <p14:creationId xmlns:p14="http://schemas.microsoft.com/office/powerpoint/2010/main" val="3318354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954" y="675861"/>
            <a:ext cx="8761413" cy="1470991"/>
          </a:xfrm>
        </p:spPr>
        <p:txBody>
          <a:bodyPr/>
          <a:lstStyle/>
          <a:p>
            <a:pPr algn="ctr"/>
            <a:r>
              <a:rPr lang="sk-SK" dirty="0"/>
              <a:t>3. osoba – on (mužský rod) – plurál</a:t>
            </a:r>
            <a:br>
              <a:rPr lang="sk-SK" dirty="0"/>
            </a:br>
            <a:r>
              <a:rPr lang="sk-SK" dirty="0"/>
              <a:t>(životné – oni, neživotné – ony)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606458" y="2558975"/>
            <a:ext cx="2847351" cy="564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Oni</a:t>
            </a:r>
            <a:r>
              <a:rPr lang="sk-SK" sz="2400" dirty="0"/>
              <a:t> čítajú.</a:t>
            </a:r>
          </a:p>
        </p:txBody>
      </p:sp>
      <p:sp>
        <p:nvSpPr>
          <p:cNvPr id="4" name="Zaoblený obdĺžnik 3"/>
          <p:cNvSpPr/>
          <p:nvPr/>
        </p:nvSpPr>
        <p:spPr>
          <a:xfrm>
            <a:off x="347731" y="2541073"/>
            <a:ext cx="3026534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N: Kto? Čo?</a:t>
            </a:r>
          </a:p>
        </p:txBody>
      </p:sp>
      <p:sp>
        <p:nvSpPr>
          <p:cNvPr id="5" name="Zaoblený obdĺžnik 4"/>
          <p:cNvSpPr/>
          <p:nvPr/>
        </p:nvSpPr>
        <p:spPr>
          <a:xfrm>
            <a:off x="347731" y="3234386"/>
            <a:ext cx="3026534" cy="731713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G: Bez koho?    </a:t>
            </a:r>
          </a:p>
          <a:p>
            <a:r>
              <a:rPr lang="sk-SK" sz="2400" dirty="0"/>
              <a:t>          Bez čoho?</a:t>
            </a:r>
          </a:p>
        </p:txBody>
      </p:sp>
      <p:sp>
        <p:nvSpPr>
          <p:cNvPr id="6" name="Zaoblený obdĺžnik 5"/>
          <p:cNvSpPr/>
          <p:nvPr/>
        </p:nvSpPr>
        <p:spPr>
          <a:xfrm>
            <a:off x="347730" y="4094827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D: Komu? Čomu?</a:t>
            </a:r>
          </a:p>
        </p:txBody>
      </p:sp>
      <p:sp>
        <p:nvSpPr>
          <p:cNvPr id="7" name="Zaoblený obdĺžnik 6"/>
          <p:cNvSpPr/>
          <p:nvPr/>
        </p:nvSpPr>
        <p:spPr>
          <a:xfrm>
            <a:off x="347730" y="4788140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A: Koho? Čo?</a:t>
            </a:r>
          </a:p>
        </p:txBody>
      </p:sp>
      <p:sp>
        <p:nvSpPr>
          <p:cNvPr id="8" name="Zaoblený obdĺžnik 7"/>
          <p:cNvSpPr/>
          <p:nvPr/>
        </p:nvSpPr>
        <p:spPr>
          <a:xfrm>
            <a:off x="347730" y="5455215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L: O kom? O čom?</a:t>
            </a:r>
          </a:p>
        </p:txBody>
      </p:sp>
      <p:sp>
        <p:nvSpPr>
          <p:cNvPr id="9" name="Zaoblený obdĺžnik 8"/>
          <p:cNvSpPr/>
          <p:nvPr/>
        </p:nvSpPr>
        <p:spPr>
          <a:xfrm>
            <a:off x="347730" y="6122290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I: S kým? S čím?</a:t>
            </a:r>
          </a:p>
        </p:txBody>
      </p:sp>
      <p:sp>
        <p:nvSpPr>
          <p:cNvPr id="10" name="Zástupný symbol obsahu 2"/>
          <p:cNvSpPr txBox="1">
            <a:spLocks/>
          </p:cNvSpPr>
          <p:nvPr/>
        </p:nvSpPr>
        <p:spPr>
          <a:xfrm>
            <a:off x="3606458" y="3284723"/>
            <a:ext cx="3881020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Od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nich</a:t>
            </a:r>
            <a:r>
              <a:rPr lang="sk-SK" sz="2400" dirty="0"/>
              <a:t> sa mám čo učiť.</a:t>
            </a:r>
          </a:p>
        </p:txBody>
      </p:sp>
      <p:sp>
        <p:nvSpPr>
          <p:cNvPr id="11" name="Zástupný symbol obsahu 2"/>
          <p:cNvSpPr txBox="1">
            <a:spLocks/>
          </p:cNvSpPr>
          <p:nvPr/>
        </p:nvSpPr>
        <p:spPr>
          <a:xfrm>
            <a:off x="3606458" y="4119516"/>
            <a:ext cx="3735246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Pôjdeme k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nim</a:t>
            </a:r>
            <a:r>
              <a:rPr lang="sk-SK" sz="2400" dirty="0"/>
              <a:t>.</a:t>
            </a:r>
          </a:p>
        </p:txBody>
      </p:sp>
      <p:sp>
        <p:nvSpPr>
          <p:cNvPr id="12" name="Zástupný symbol obsahu 2"/>
          <p:cNvSpPr txBox="1">
            <a:spLocks/>
          </p:cNvSpPr>
          <p:nvPr/>
        </p:nvSpPr>
        <p:spPr>
          <a:xfrm>
            <a:off x="7487478" y="4872686"/>
            <a:ext cx="3377438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Ich</a:t>
            </a:r>
            <a:r>
              <a:rPr lang="sk-SK" sz="2400" dirty="0"/>
              <a:t> som tam nevidel.</a:t>
            </a:r>
          </a:p>
        </p:txBody>
      </p:sp>
      <p:sp>
        <p:nvSpPr>
          <p:cNvPr id="13" name="Zástupný symbol obsahu 2"/>
          <p:cNvSpPr txBox="1">
            <a:spLocks/>
          </p:cNvSpPr>
          <p:nvPr/>
        </p:nvSpPr>
        <p:spPr>
          <a:xfrm>
            <a:off x="3654239" y="4846723"/>
            <a:ext cx="2751787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Prišli pre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nich</a:t>
            </a:r>
            <a:r>
              <a:rPr lang="sk-SK" sz="2400" dirty="0"/>
              <a:t>.</a:t>
            </a:r>
          </a:p>
        </p:txBody>
      </p:sp>
      <p:sp>
        <p:nvSpPr>
          <p:cNvPr id="15" name="Zástupný symbol obsahu 2"/>
          <p:cNvSpPr txBox="1">
            <a:spLocks/>
          </p:cNvSpPr>
          <p:nvPr/>
        </p:nvSpPr>
        <p:spPr>
          <a:xfrm>
            <a:off x="3606458" y="5455216"/>
            <a:ext cx="3615977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Hovorili sme o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nich</a:t>
            </a:r>
            <a:r>
              <a:rPr lang="sk-SK" sz="2400" dirty="0"/>
              <a:t>.</a:t>
            </a:r>
          </a:p>
        </p:txBody>
      </p:sp>
      <p:sp>
        <p:nvSpPr>
          <p:cNvPr id="16" name="Zástupný symbol obsahu 2"/>
          <p:cNvSpPr txBox="1">
            <a:spLocks/>
          </p:cNvSpPr>
          <p:nvPr/>
        </p:nvSpPr>
        <p:spPr>
          <a:xfrm>
            <a:off x="3606458" y="6122291"/>
            <a:ext cx="4954446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Chcem tam ísť s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nimi</a:t>
            </a:r>
            <a:r>
              <a:rPr lang="sk-SK" sz="2400" dirty="0"/>
              <a:t>.</a:t>
            </a:r>
          </a:p>
        </p:txBody>
      </p:sp>
      <p:sp>
        <p:nvSpPr>
          <p:cNvPr id="17" name="Zástupný symbol obsahu 2"/>
          <p:cNvSpPr txBox="1">
            <a:spLocks/>
          </p:cNvSpPr>
          <p:nvPr/>
        </p:nvSpPr>
        <p:spPr>
          <a:xfrm>
            <a:off x="6352551" y="4119516"/>
            <a:ext cx="3399183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Podám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im </a:t>
            </a:r>
            <a:r>
              <a:rPr lang="sk-SK" sz="2400" dirty="0"/>
              <a:t>to.</a:t>
            </a:r>
          </a:p>
        </p:txBody>
      </p:sp>
      <p:sp>
        <p:nvSpPr>
          <p:cNvPr id="20" name="Zástupný symbol obsahu 2"/>
          <p:cNvSpPr txBox="1">
            <a:spLocks/>
          </p:cNvSpPr>
          <p:nvPr/>
        </p:nvSpPr>
        <p:spPr>
          <a:xfrm>
            <a:off x="5546968" y="2556255"/>
            <a:ext cx="2847351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Ony</a:t>
            </a:r>
            <a:r>
              <a:rPr lang="sk-SK" sz="2400" dirty="0"/>
              <a:t> sa rozbili.</a:t>
            </a:r>
          </a:p>
        </p:txBody>
      </p:sp>
      <p:sp>
        <p:nvSpPr>
          <p:cNvPr id="21" name="Zástupný symbol obsahu 2"/>
          <p:cNvSpPr txBox="1">
            <a:spLocks/>
          </p:cNvSpPr>
          <p:nvPr/>
        </p:nvSpPr>
        <p:spPr>
          <a:xfrm>
            <a:off x="5645613" y="4854740"/>
            <a:ext cx="2751787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Prišli pre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ne</a:t>
            </a:r>
            <a:r>
              <a:rPr lang="sk-SK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9018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build="p"/>
      <p:bldP spid="11" grpId="0" build="p"/>
      <p:bldP spid="12" grpId="0" build="p"/>
      <p:bldP spid="13" grpId="0" build="p"/>
      <p:bldP spid="15" grpId="0" build="p"/>
      <p:bldP spid="16" grpId="0" build="p"/>
      <p:bldP spid="17" grpId="0" build="p"/>
      <p:bldP spid="20" grpId="0" build="p"/>
      <p:bldP spid="2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Zámeno on - skloňovanie</a:t>
            </a:r>
          </a:p>
        </p:txBody>
      </p:sp>
      <p:sp>
        <p:nvSpPr>
          <p:cNvPr id="4" name="Zaoblený obdĺžnik 3"/>
          <p:cNvSpPr/>
          <p:nvPr/>
        </p:nvSpPr>
        <p:spPr>
          <a:xfrm>
            <a:off x="851313" y="2501316"/>
            <a:ext cx="3026534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N: Kto? Čo?</a:t>
            </a:r>
          </a:p>
        </p:txBody>
      </p:sp>
      <p:sp>
        <p:nvSpPr>
          <p:cNvPr id="5" name="Zaoblený obdĺžnik 4"/>
          <p:cNvSpPr/>
          <p:nvPr/>
        </p:nvSpPr>
        <p:spPr>
          <a:xfrm>
            <a:off x="851313" y="3194629"/>
            <a:ext cx="3026534" cy="731713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G: Bez koho?    </a:t>
            </a:r>
          </a:p>
          <a:p>
            <a:r>
              <a:rPr lang="sk-SK" sz="2400" dirty="0"/>
              <a:t>          Bez čoho?</a:t>
            </a:r>
          </a:p>
        </p:txBody>
      </p:sp>
      <p:sp>
        <p:nvSpPr>
          <p:cNvPr id="6" name="Zaoblený obdĺžnik 5"/>
          <p:cNvSpPr/>
          <p:nvPr/>
        </p:nvSpPr>
        <p:spPr>
          <a:xfrm>
            <a:off x="851312" y="4055070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D: Komu? Čomu?</a:t>
            </a:r>
          </a:p>
        </p:txBody>
      </p:sp>
      <p:sp>
        <p:nvSpPr>
          <p:cNvPr id="7" name="Zaoblený obdĺžnik 6"/>
          <p:cNvSpPr/>
          <p:nvPr/>
        </p:nvSpPr>
        <p:spPr>
          <a:xfrm>
            <a:off x="851312" y="4748383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A: Koho? Čo?</a:t>
            </a:r>
          </a:p>
        </p:txBody>
      </p:sp>
      <p:sp>
        <p:nvSpPr>
          <p:cNvPr id="8" name="Zaoblený obdĺžnik 7"/>
          <p:cNvSpPr/>
          <p:nvPr/>
        </p:nvSpPr>
        <p:spPr>
          <a:xfrm>
            <a:off x="851312" y="5415458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L: O kom? O čom?</a:t>
            </a:r>
          </a:p>
        </p:txBody>
      </p:sp>
      <p:sp>
        <p:nvSpPr>
          <p:cNvPr id="9" name="Zaoblený obdĺžnik 8"/>
          <p:cNvSpPr/>
          <p:nvPr/>
        </p:nvSpPr>
        <p:spPr>
          <a:xfrm>
            <a:off x="851312" y="6082533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I: S kým? S čím?</a:t>
            </a:r>
          </a:p>
        </p:txBody>
      </p:sp>
      <p:sp>
        <p:nvSpPr>
          <p:cNvPr id="20" name="Zaoblený obdĺžnik 19"/>
          <p:cNvSpPr/>
          <p:nvPr/>
        </p:nvSpPr>
        <p:spPr>
          <a:xfrm>
            <a:off x="5010473" y="1853166"/>
            <a:ext cx="2057538" cy="56458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singulár</a:t>
            </a:r>
          </a:p>
        </p:txBody>
      </p:sp>
      <p:sp>
        <p:nvSpPr>
          <p:cNvPr id="21" name="Zaoblený obdĺžnik 20"/>
          <p:cNvSpPr/>
          <p:nvPr/>
        </p:nvSpPr>
        <p:spPr>
          <a:xfrm>
            <a:off x="8021892" y="1853166"/>
            <a:ext cx="2057538" cy="56458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plurál</a:t>
            </a:r>
          </a:p>
        </p:txBody>
      </p:sp>
      <p:sp>
        <p:nvSpPr>
          <p:cNvPr id="22" name="Zaoblený obdĺžnik 21"/>
          <p:cNvSpPr/>
          <p:nvPr/>
        </p:nvSpPr>
        <p:spPr>
          <a:xfrm>
            <a:off x="5010473" y="2501316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on</a:t>
            </a:r>
          </a:p>
        </p:txBody>
      </p:sp>
      <p:sp>
        <p:nvSpPr>
          <p:cNvPr id="23" name="Zaoblený obdĺžnik 22"/>
          <p:cNvSpPr/>
          <p:nvPr/>
        </p:nvSpPr>
        <p:spPr>
          <a:xfrm>
            <a:off x="5010473" y="3278192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neho</a:t>
            </a:r>
          </a:p>
        </p:txBody>
      </p:sp>
      <p:sp>
        <p:nvSpPr>
          <p:cNvPr id="24" name="Zaoblený obdĺžnik 23"/>
          <p:cNvSpPr/>
          <p:nvPr/>
        </p:nvSpPr>
        <p:spPr>
          <a:xfrm>
            <a:off x="4545496" y="4055068"/>
            <a:ext cx="2994991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jemu / nemu / mu</a:t>
            </a:r>
          </a:p>
        </p:txBody>
      </p:sp>
      <p:sp>
        <p:nvSpPr>
          <p:cNvPr id="25" name="Zaoblený obdĺžnik 24"/>
          <p:cNvSpPr/>
          <p:nvPr/>
        </p:nvSpPr>
        <p:spPr>
          <a:xfrm>
            <a:off x="4545496" y="4748382"/>
            <a:ext cx="2994991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jeho / neho / ho</a:t>
            </a:r>
          </a:p>
        </p:txBody>
      </p:sp>
      <p:sp>
        <p:nvSpPr>
          <p:cNvPr id="26" name="Zaoblený obdĺžnik 25"/>
          <p:cNvSpPr/>
          <p:nvPr/>
        </p:nvSpPr>
        <p:spPr>
          <a:xfrm>
            <a:off x="5010473" y="5415457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(o) ňom</a:t>
            </a:r>
          </a:p>
        </p:txBody>
      </p:sp>
      <p:sp>
        <p:nvSpPr>
          <p:cNvPr id="27" name="Zaoblený obdĺžnik 26"/>
          <p:cNvSpPr/>
          <p:nvPr/>
        </p:nvSpPr>
        <p:spPr>
          <a:xfrm>
            <a:off x="5010473" y="6082532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(s) ním</a:t>
            </a:r>
          </a:p>
        </p:txBody>
      </p:sp>
      <p:sp>
        <p:nvSpPr>
          <p:cNvPr id="28" name="Zaoblený obdĺžnik 27"/>
          <p:cNvSpPr/>
          <p:nvPr/>
        </p:nvSpPr>
        <p:spPr>
          <a:xfrm>
            <a:off x="8021892" y="2501316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oni</a:t>
            </a:r>
          </a:p>
        </p:txBody>
      </p:sp>
      <p:sp>
        <p:nvSpPr>
          <p:cNvPr id="29" name="Zaoblený obdĺžnik 28"/>
          <p:cNvSpPr/>
          <p:nvPr/>
        </p:nvSpPr>
        <p:spPr>
          <a:xfrm>
            <a:off x="8021892" y="3278192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(od) nich</a:t>
            </a:r>
          </a:p>
        </p:txBody>
      </p:sp>
      <p:sp>
        <p:nvSpPr>
          <p:cNvPr id="30" name="Zaoblený obdĺžnik 29"/>
          <p:cNvSpPr/>
          <p:nvPr/>
        </p:nvSpPr>
        <p:spPr>
          <a:xfrm>
            <a:off x="8021892" y="4055068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nim / im</a:t>
            </a:r>
          </a:p>
        </p:txBody>
      </p:sp>
      <p:sp>
        <p:nvSpPr>
          <p:cNvPr id="31" name="Zaoblený obdĺžnik 30"/>
          <p:cNvSpPr/>
          <p:nvPr/>
        </p:nvSpPr>
        <p:spPr>
          <a:xfrm>
            <a:off x="8021892" y="4748382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ich / nich</a:t>
            </a:r>
          </a:p>
        </p:txBody>
      </p:sp>
      <p:sp>
        <p:nvSpPr>
          <p:cNvPr id="32" name="Zaoblený obdĺžnik 31"/>
          <p:cNvSpPr/>
          <p:nvPr/>
        </p:nvSpPr>
        <p:spPr>
          <a:xfrm>
            <a:off x="8021892" y="5415457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(o) nich</a:t>
            </a:r>
          </a:p>
        </p:txBody>
      </p:sp>
      <p:sp>
        <p:nvSpPr>
          <p:cNvPr id="33" name="Zaoblený obdĺžnik 32"/>
          <p:cNvSpPr/>
          <p:nvPr/>
        </p:nvSpPr>
        <p:spPr>
          <a:xfrm>
            <a:off x="8021892" y="6082532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(s) nimi</a:t>
            </a:r>
          </a:p>
        </p:txBody>
      </p:sp>
      <p:sp>
        <p:nvSpPr>
          <p:cNvPr id="34" name="Zaoblený obdĺžnik 33"/>
          <p:cNvSpPr/>
          <p:nvPr/>
        </p:nvSpPr>
        <p:spPr>
          <a:xfrm>
            <a:off x="10079430" y="4748382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 err="1"/>
              <a:t>neživot</a:t>
            </a:r>
            <a:r>
              <a:rPr lang="sk-SK" sz="2400" dirty="0"/>
              <a:t>.- ne</a:t>
            </a:r>
          </a:p>
        </p:txBody>
      </p:sp>
      <p:sp>
        <p:nvSpPr>
          <p:cNvPr id="36" name="Zaoblený obdĺžnik 35"/>
          <p:cNvSpPr/>
          <p:nvPr/>
        </p:nvSpPr>
        <p:spPr>
          <a:xfrm>
            <a:off x="9916367" y="2501315"/>
            <a:ext cx="22099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 err="1"/>
              <a:t>neživot</a:t>
            </a:r>
            <a:r>
              <a:rPr lang="sk-SK" sz="2400" dirty="0"/>
              <a:t>.- ony</a:t>
            </a:r>
          </a:p>
        </p:txBody>
      </p:sp>
    </p:spTree>
    <p:extLst>
      <p:ext uri="{BB962C8B-B14F-4D97-AF65-F5344CB8AC3E}">
        <p14:creationId xmlns:p14="http://schemas.microsoft.com/office/powerpoint/2010/main" val="318407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3. osoba – ona (ženský rod) - singulár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606458" y="2558975"/>
            <a:ext cx="2847351" cy="564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Ona</a:t>
            </a:r>
            <a:r>
              <a:rPr lang="sk-SK" sz="2400" dirty="0"/>
              <a:t> varí.</a:t>
            </a:r>
          </a:p>
        </p:txBody>
      </p:sp>
      <p:sp>
        <p:nvSpPr>
          <p:cNvPr id="4" name="Zaoblený obdĺžnik 3"/>
          <p:cNvSpPr/>
          <p:nvPr/>
        </p:nvSpPr>
        <p:spPr>
          <a:xfrm>
            <a:off x="347731" y="2541073"/>
            <a:ext cx="3026534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N: Kto? Čo?</a:t>
            </a:r>
          </a:p>
        </p:txBody>
      </p:sp>
      <p:sp>
        <p:nvSpPr>
          <p:cNvPr id="5" name="Zaoblený obdĺžnik 4"/>
          <p:cNvSpPr/>
          <p:nvPr/>
        </p:nvSpPr>
        <p:spPr>
          <a:xfrm>
            <a:off x="347731" y="3234386"/>
            <a:ext cx="3026534" cy="731713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G: Bez koho?    </a:t>
            </a:r>
          </a:p>
          <a:p>
            <a:r>
              <a:rPr lang="sk-SK" sz="2400" dirty="0"/>
              <a:t>          Bez čoho?</a:t>
            </a:r>
          </a:p>
        </p:txBody>
      </p:sp>
      <p:sp>
        <p:nvSpPr>
          <p:cNvPr id="6" name="Zaoblený obdĺžnik 5"/>
          <p:cNvSpPr/>
          <p:nvPr/>
        </p:nvSpPr>
        <p:spPr>
          <a:xfrm>
            <a:off x="347730" y="4094827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D: Komu? Čomu?</a:t>
            </a:r>
          </a:p>
        </p:txBody>
      </p:sp>
      <p:sp>
        <p:nvSpPr>
          <p:cNvPr id="7" name="Zaoblený obdĺžnik 6"/>
          <p:cNvSpPr/>
          <p:nvPr/>
        </p:nvSpPr>
        <p:spPr>
          <a:xfrm>
            <a:off x="347730" y="4788140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A: Koho? Čo?</a:t>
            </a:r>
          </a:p>
        </p:txBody>
      </p:sp>
      <p:sp>
        <p:nvSpPr>
          <p:cNvPr id="8" name="Zaoblený obdĺžnik 7"/>
          <p:cNvSpPr/>
          <p:nvPr/>
        </p:nvSpPr>
        <p:spPr>
          <a:xfrm>
            <a:off x="347730" y="5455215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L: O kom? O čom?</a:t>
            </a:r>
          </a:p>
        </p:txBody>
      </p:sp>
      <p:sp>
        <p:nvSpPr>
          <p:cNvPr id="9" name="Zaoblený obdĺžnik 8"/>
          <p:cNvSpPr/>
          <p:nvPr/>
        </p:nvSpPr>
        <p:spPr>
          <a:xfrm>
            <a:off x="347730" y="6122290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I: S kým? S čím?</a:t>
            </a:r>
          </a:p>
        </p:txBody>
      </p:sp>
      <p:sp>
        <p:nvSpPr>
          <p:cNvPr id="10" name="Zástupný symbol obsahu 2"/>
          <p:cNvSpPr txBox="1">
            <a:spLocks/>
          </p:cNvSpPr>
          <p:nvPr/>
        </p:nvSpPr>
        <p:spPr>
          <a:xfrm>
            <a:off x="3606457" y="3284723"/>
            <a:ext cx="4662899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Išla som od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nej</a:t>
            </a:r>
            <a:r>
              <a:rPr lang="sk-SK" sz="2400" dirty="0"/>
              <a:t> rovno sem.</a:t>
            </a:r>
          </a:p>
        </p:txBody>
      </p:sp>
      <p:sp>
        <p:nvSpPr>
          <p:cNvPr id="11" name="Zástupný symbol obsahu 2"/>
          <p:cNvSpPr txBox="1">
            <a:spLocks/>
          </p:cNvSpPr>
          <p:nvPr/>
        </p:nvSpPr>
        <p:spPr>
          <a:xfrm>
            <a:off x="3606458" y="4119516"/>
            <a:ext cx="3735246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Jej</a:t>
            </a:r>
            <a:r>
              <a:rPr lang="sk-SK" sz="2400" dirty="0"/>
              <a:t> som to nepovedala.</a:t>
            </a:r>
          </a:p>
        </p:txBody>
      </p:sp>
      <p:sp>
        <p:nvSpPr>
          <p:cNvPr id="12" name="Zástupný symbol obsahu 2"/>
          <p:cNvSpPr txBox="1">
            <a:spLocks/>
          </p:cNvSpPr>
          <p:nvPr/>
        </p:nvSpPr>
        <p:spPr>
          <a:xfrm>
            <a:off x="3606458" y="4874409"/>
            <a:ext cx="3377438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Ju</a:t>
            </a:r>
            <a:r>
              <a:rPr lang="sk-SK" sz="2400" dirty="0"/>
              <a:t> som tam nevidel.</a:t>
            </a:r>
          </a:p>
        </p:txBody>
      </p:sp>
      <p:sp>
        <p:nvSpPr>
          <p:cNvPr id="15" name="Zástupný symbol obsahu 2"/>
          <p:cNvSpPr txBox="1">
            <a:spLocks/>
          </p:cNvSpPr>
          <p:nvPr/>
        </p:nvSpPr>
        <p:spPr>
          <a:xfrm>
            <a:off x="3606458" y="5455216"/>
            <a:ext cx="3615977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Hovorili sme o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nej</a:t>
            </a:r>
            <a:r>
              <a:rPr lang="sk-SK" sz="2400" dirty="0"/>
              <a:t>.</a:t>
            </a:r>
          </a:p>
        </p:txBody>
      </p:sp>
      <p:sp>
        <p:nvSpPr>
          <p:cNvPr id="16" name="Zástupný symbol obsahu 2"/>
          <p:cNvSpPr txBox="1">
            <a:spLocks/>
          </p:cNvSpPr>
          <p:nvPr/>
        </p:nvSpPr>
        <p:spPr>
          <a:xfrm>
            <a:off x="3606458" y="6122291"/>
            <a:ext cx="4954446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Chcem tam ísť s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ňou</a:t>
            </a:r>
            <a:r>
              <a:rPr lang="sk-SK" sz="2400" dirty="0"/>
              <a:t>.</a:t>
            </a:r>
          </a:p>
        </p:txBody>
      </p:sp>
      <p:sp>
        <p:nvSpPr>
          <p:cNvPr id="17" name="Zástupný symbol obsahu 2"/>
          <p:cNvSpPr txBox="1">
            <a:spLocks/>
          </p:cNvSpPr>
          <p:nvPr/>
        </p:nvSpPr>
        <p:spPr>
          <a:xfrm>
            <a:off x="7341704" y="4119516"/>
            <a:ext cx="3399183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Pôjdeme k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nej.</a:t>
            </a:r>
            <a:endParaRPr lang="sk-SK" sz="2400" dirty="0"/>
          </a:p>
        </p:txBody>
      </p:sp>
      <p:sp>
        <p:nvSpPr>
          <p:cNvPr id="18" name="Zástupný symbol obsahu 2"/>
          <p:cNvSpPr txBox="1">
            <a:spLocks/>
          </p:cNvSpPr>
          <p:nvPr/>
        </p:nvSpPr>
        <p:spPr>
          <a:xfrm>
            <a:off x="6872185" y="4877040"/>
            <a:ext cx="3377438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Nevidel som za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ňu</a:t>
            </a:r>
            <a:r>
              <a:rPr lang="sk-SK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9282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build="p"/>
      <p:bldP spid="11" grpId="0" build="p"/>
      <p:bldP spid="12" grpId="0" build="p"/>
      <p:bldP spid="15" grpId="0" build="p"/>
      <p:bldP spid="16" grpId="0" build="p"/>
      <p:bldP spid="17" grpId="0" build="p"/>
      <p:bldP spid="1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954" y="675861"/>
            <a:ext cx="9963620" cy="1470991"/>
          </a:xfrm>
        </p:spPr>
        <p:txBody>
          <a:bodyPr/>
          <a:lstStyle/>
          <a:p>
            <a:r>
              <a:rPr lang="sk-SK" dirty="0"/>
              <a:t>3. osoba – ona (ženský rod) – plurál(ony)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606458" y="2558975"/>
            <a:ext cx="2847351" cy="564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Ony </a:t>
            </a:r>
            <a:r>
              <a:rPr lang="sk-SK" sz="2400" dirty="0"/>
              <a:t>čítajú.</a:t>
            </a:r>
          </a:p>
        </p:txBody>
      </p:sp>
      <p:sp>
        <p:nvSpPr>
          <p:cNvPr id="4" name="Zaoblený obdĺžnik 3"/>
          <p:cNvSpPr/>
          <p:nvPr/>
        </p:nvSpPr>
        <p:spPr>
          <a:xfrm>
            <a:off x="347731" y="2541073"/>
            <a:ext cx="3026534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N: Kto? Čo?</a:t>
            </a:r>
          </a:p>
        </p:txBody>
      </p:sp>
      <p:sp>
        <p:nvSpPr>
          <p:cNvPr id="5" name="Zaoblený obdĺžnik 4"/>
          <p:cNvSpPr/>
          <p:nvPr/>
        </p:nvSpPr>
        <p:spPr>
          <a:xfrm>
            <a:off x="347731" y="3234386"/>
            <a:ext cx="3026534" cy="731713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G: Bez koho?    </a:t>
            </a:r>
          </a:p>
          <a:p>
            <a:r>
              <a:rPr lang="sk-SK" sz="2400" dirty="0"/>
              <a:t>          Bez čoho?</a:t>
            </a:r>
          </a:p>
        </p:txBody>
      </p:sp>
      <p:sp>
        <p:nvSpPr>
          <p:cNvPr id="6" name="Zaoblený obdĺžnik 5"/>
          <p:cNvSpPr/>
          <p:nvPr/>
        </p:nvSpPr>
        <p:spPr>
          <a:xfrm>
            <a:off x="347730" y="4094827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D: Komu? Čomu?</a:t>
            </a:r>
          </a:p>
        </p:txBody>
      </p:sp>
      <p:sp>
        <p:nvSpPr>
          <p:cNvPr id="7" name="Zaoblený obdĺžnik 6"/>
          <p:cNvSpPr/>
          <p:nvPr/>
        </p:nvSpPr>
        <p:spPr>
          <a:xfrm>
            <a:off x="347730" y="4788140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A: Koho? Čo?</a:t>
            </a:r>
          </a:p>
        </p:txBody>
      </p:sp>
      <p:sp>
        <p:nvSpPr>
          <p:cNvPr id="8" name="Zaoblený obdĺžnik 7"/>
          <p:cNvSpPr/>
          <p:nvPr/>
        </p:nvSpPr>
        <p:spPr>
          <a:xfrm>
            <a:off x="347730" y="5455215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L: O kom? O čom?</a:t>
            </a:r>
          </a:p>
        </p:txBody>
      </p:sp>
      <p:sp>
        <p:nvSpPr>
          <p:cNvPr id="9" name="Zaoblený obdĺžnik 8"/>
          <p:cNvSpPr/>
          <p:nvPr/>
        </p:nvSpPr>
        <p:spPr>
          <a:xfrm>
            <a:off x="347730" y="6122290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I: S kým? S čím?</a:t>
            </a:r>
          </a:p>
        </p:txBody>
      </p:sp>
      <p:sp>
        <p:nvSpPr>
          <p:cNvPr id="10" name="Zástupný symbol obsahu 2"/>
          <p:cNvSpPr txBox="1">
            <a:spLocks/>
          </p:cNvSpPr>
          <p:nvPr/>
        </p:nvSpPr>
        <p:spPr>
          <a:xfrm>
            <a:off x="3606458" y="3284723"/>
            <a:ext cx="3881020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Od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nich</a:t>
            </a:r>
            <a:r>
              <a:rPr lang="sk-SK" sz="2400" dirty="0"/>
              <a:t> sa mám čo učiť.</a:t>
            </a:r>
          </a:p>
        </p:txBody>
      </p:sp>
      <p:sp>
        <p:nvSpPr>
          <p:cNvPr id="11" name="Zástupný symbol obsahu 2"/>
          <p:cNvSpPr txBox="1">
            <a:spLocks/>
          </p:cNvSpPr>
          <p:nvPr/>
        </p:nvSpPr>
        <p:spPr>
          <a:xfrm>
            <a:off x="3606458" y="4119516"/>
            <a:ext cx="3735246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Pôjdeme k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nim</a:t>
            </a:r>
            <a:r>
              <a:rPr lang="sk-SK" sz="2400" dirty="0"/>
              <a:t>.</a:t>
            </a:r>
          </a:p>
        </p:txBody>
      </p:sp>
      <p:sp>
        <p:nvSpPr>
          <p:cNvPr id="12" name="Zástupný symbol obsahu 2"/>
          <p:cNvSpPr txBox="1">
            <a:spLocks/>
          </p:cNvSpPr>
          <p:nvPr/>
        </p:nvSpPr>
        <p:spPr>
          <a:xfrm>
            <a:off x="5652985" y="4868678"/>
            <a:ext cx="3377438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Nevidel som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 ich</a:t>
            </a:r>
            <a:r>
              <a:rPr lang="sk-SK" sz="2400" dirty="0"/>
              <a:t> tam.</a:t>
            </a:r>
          </a:p>
        </p:txBody>
      </p:sp>
      <p:sp>
        <p:nvSpPr>
          <p:cNvPr id="13" name="Zástupný symbol obsahu 2"/>
          <p:cNvSpPr txBox="1">
            <a:spLocks/>
          </p:cNvSpPr>
          <p:nvPr/>
        </p:nvSpPr>
        <p:spPr>
          <a:xfrm>
            <a:off x="3654239" y="4846723"/>
            <a:ext cx="2751787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Prišli pre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ne</a:t>
            </a:r>
            <a:r>
              <a:rPr lang="sk-SK" sz="2400" dirty="0"/>
              <a:t>.</a:t>
            </a:r>
          </a:p>
        </p:txBody>
      </p:sp>
      <p:sp>
        <p:nvSpPr>
          <p:cNvPr id="15" name="Zástupný symbol obsahu 2"/>
          <p:cNvSpPr txBox="1">
            <a:spLocks/>
          </p:cNvSpPr>
          <p:nvPr/>
        </p:nvSpPr>
        <p:spPr>
          <a:xfrm>
            <a:off x="3606458" y="5455216"/>
            <a:ext cx="3615977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Hovorili sme o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nich</a:t>
            </a:r>
            <a:r>
              <a:rPr lang="sk-SK" sz="2400" dirty="0"/>
              <a:t>.</a:t>
            </a:r>
          </a:p>
        </p:txBody>
      </p:sp>
      <p:sp>
        <p:nvSpPr>
          <p:cNvPr id="16" name="Zástupný symbol obsahu 2"/>
          <p:cNvSpPr txBox="1">
            <a:spLocks/>
          </p:cNvSpPr>
          <p:nvPr/>
        </p:nvSpPr>
        <p:spPr>
          <a:xfrm>
            <a:off x="3606458" y="6122291"/>
            <a:ext cx="4954446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Chcem tam ísť s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nimi</a:t>
            </a:r>
            <a:r>
              <a:rPr lang="sk-SK" sz="2400" dirty="0"/>
              <a:t>.</a:t>
            </a:r>
          </a:p>
        </p:txBody>
      </p:sp>
      <p:sp>
        <p:nvSpPr>
          <p:cNvPr id="17" name="Zástupný symbol obsahu 2"/>
          <p:cNvSpPr txBox="1">
            <a:spLocks/>
          </p:cNvSpPr>
          <p:nvPr/>
        </p:nvSpPr>
        <p:spPr>
          <a:xfrm>
            <a:off x="6352551" y="4119516"/>
            <a:ext cx="3399183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Podám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im </a:t>
            </a:r>
            <a:r>
              <a:rPr lang="sk-SK" sz="2400" dirty="0"/>
              <a:t>to.</a:t>
            </a:r>
          </a:p>
        </p:txBody>
      </p:sp>
    </p:spTree>
    <p:extLst>
      <p:ext uri="{BB962C8B-B14F-4D97-AF65-F5344CB8AC3E}">
        <p14:creationId xmlns:p14="http://schemas.microsoft.com/office/powerpoint/2010/main" val="467889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build="p"/>
      <p:bldP spid="11" grpId="0" build="p"/>
      <p:bldP spid="12" grpId="0" build="p"/>
      <p:bldP spid="13" grpId="0" build="p"/>
      <p:bldP spid="15" grpId="0" build="p"/>
      <p:bldP spid="16" grpId="0" build="p"/>
      <p:bldP spid="1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Zámeno ona - skloňovanie</a:t>
            </a:r>
          </a:p>
        </p:txBody>
      </p:sp>
      <p:sp>
        <p:nvSpPr>
          <p:cNvPr id="4" name="Zaoblený obdĺžnik 3"/>
          <p:cNvSpPr/>
          <p:nvPr/>
        </p:nvSpPr>
        <p:spPr>
          <a:xfrm>
            <a:off x="851313" y="2501316"/>
            <a:ext cx="3026534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N: Kto? Čo?</a:t>
            </a:r>
          </a:p>
        </p:txBody>
      </p:sp>
      <p:sp>
        <p:nvSpPr>
          <p:cNvPr id="5" name="Zaoblený obdĺžnik 4"/>
          <p:cNvSpPr/>
          <p:nvPr/>
        </p:nvSpPr>
        <p:spPr>
          <a:xfrm>
            <a:off x="851313" y="3194629"/>
            <a:ext cx="3026534" cy="731713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G: Bez koho?    </a:t>
            </a:r>
          </a:p>
          <a:p>
            <a:r>
              <a:rPr lang="sk-SK" sz="2400" dirty="0"/>
              <a:t>          Bez čoho?</a:t>
            </a:r>
          </a:p>
        </p:txBody>
      </p:sp>
      <p:sp>
        <p:nvSpPr>
          <p:cNvPr id="6" name="Zaoblený obdĺžnik 5"/>
          <p:cNvSpPr/>
          <p:nvPr/>
        </p:nvSpPr>
        <p:spPr>
          <a:xfrm>
            <a:off x="851312" y="4055070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D: Komu? Čomu?</a:t>
            </a:r>
          </a:p>
        </p:txBody>
      </p:sp>
      <p:sp>
        <p:nvSpPr>
          <p:cNvPr id="7" name="Zaoblený obdĺžnik 6"/>
          <p:cNvSpPr/>
          <p:nvPr/>
        </p:nvSpPr>
        <p:spPr>
          <a:xfrm>
            <a:off x="851312" y="4748383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A: Koho? Čo?</a:t>
            </a:r>
          </a:p>
        </p:txBody>
      </p:sp>
      <p:sp>
        <p:nvSpPr>
          <p:cNvPr id="8" name="Zaoblený obdĺžnik 7"/>
          <p:cNvSpPr/>
          <p:nvPr/>
        </p:nvSpPr>
        <p:spPr>
          <a:xfrm>
            <a:off x="851312" y="5415458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L: O kom? O čom?</a:t>
            </a:r>
          </a:p>
        </p:txBody>
      </p:sp>
      <p:sp>
        <p:nvSpPr>
          <p:cNvPr id="9" name="Zaoblený obdĺžnik 8"/>
          <p:cNvSpPr/>
          <p:nvPr/>
        </p:nvSpPr>
        <p:spPr>
          <a:xfrm>
            <a:off x="851312" y="6082533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I: S kým? S čím?</a:t>
            </a:r>
          </a:p>
        </p:txBody>
      </p:sp>
      <p:sp>
        <p:nvSpPr>
          <p:cNvPr id="20" name="Zaoblený obdĺžnik 19"/>
          <p:cNvSpPr/>
          <p:nvPr/>
        </p:nvSpPr>
        <p:spPr>
          <a:xfrm>
            <a:off x="5010473" y="1853166"/>
            <a:ext cx="2057538" cy="56458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singulár</a:t>
            </a:r>
          </a:p>
        </p:txBody>
      </p:sp>
      <p:sp>
        <p:nvSpPr>
          <p:cNvPr id="21" name="Zaoblený obdĺžnik 20"/>
          <p:cNvSpPr/>
          <p:nvPr/>
        </p:nvSpPr>
        <p:spPr>
          <a:xfrm>
            <a:off x="8515673" y="1853166"/>
            <a:ext cx="2057538" cy="56458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plurál</a:t>
            </a:r>
          </a:p>
        </p:txBody>
      </p:sp>
      <p:sp>
        <p:nvSpPr>
          <p:cNvPr id="22" name="Zaoblený obdĺžnik 21"/>
          <p:cNvSpPr/>
          <p:nvPr/>
        </p:nvSpPr>
        <p:spPr>
          <a:xfrm>
            <a:off x="5010473" y="2501316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ona</a:t>
            </a:r>
          </a:p>
        </p:txBody>
      </p:sp>
      <p:sp>
        <p:nvSpPr>
          <p:cNvPr id="23" name="Zaoblený obdĺžnik 22"/>
          <p:cNvSpPr/>
          <p:nvPr/>
        </p:nvSpPr>
        <p:spPr>
          <a:xfrm>
            <a:off x="5010473" y="3278192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(bez) nej</a:t>
            </a:r>
          </a:p>
        </p:txBody>
      </p:sp>
      <p:sp>
        <p:nvSpPr>
          <p:cNvPr id="24" name="Zaoblený obdĺžnik 23"/>
          <p:cNvSpPr/>
          <p:nvPr/>
        </p:nvSpPr>
        <p:spPr>
          <a:xfrm>
            <a:off x="5010473" y="4055068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jej / nej</a:t>
            </a:r>
          </a:p>
        </p:txBody>
      </p:sp>
      <p:sp>
        <p:nvSpPr>
          <p:cNvPr id="25" name="Zaoblený obdĺžnik 24"/>
          <p:cNvSpPr/>
          <p:nvPr/>
        </p:nvSpPr>
        <p:spPr>
          <a:xfrm>
            <a:off x="5010473" y="4748382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ju / ňu</a:t>
            </a:r>
          </a:p>
        </p:txBody>
      </p:sp>
      <p:sp>
        <p:nvSpPr>
          <p:cNvPr id="26" name="Zaoblený obdĺžnik 25"/>
          <p:cNvSpPr/>
          <p:nvPr/>
        </p:nvSpPr>
        <p:spPr>
          <a:xfrm>
            <a:off x="5010473" y="5415457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(o) nej</a:t>
            </a:r>
          </a:p>
        </p:txBody>
      </p:sp>
      <p:sp>
        <p:nvSpPr>
          <p:cNvPr id="27" name="Zaoblený obdĺžnik 26"/>
          <p:cNvSpPr/>
          <p:nvPr/>
        </p:nvSpPr>
        <p:spPr>
          <a:xfrm>
            <a:off x="5010473" y="6082532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(s) ňou</a:t>
            </a:r>
          </a:p>
        </p:txBody>
      </p:sp>
      <p:sp>
        <p:nvSpPr>
          <p:cNvPr id="28" name="Zaoblený obdĺžnik 27"/>
          <p:cNvSpPr/>
          <p:nvPr/>
        </p:nvSpPr>
        <p:spPr>
          <a:xfrm>
            <a:off x="8515673" y="2501316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ony</a:t>
            </a:r>
          </a:p>
        </p:txBody>
      </p:sp>
      <p:sp>
        <p:nvSpPr>
          <p:cNvPr id="29" name="Zaoblený obdĺžnik 28"/>
          <p:cNvSpPr/>
          <p:nvPr/>
        </p:nvSpPr>
        <p:spPr>
          <a:xfrm>
            <a:off x="8515673" y="3278192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nich</a:t>
            </a:r>
          </a:p>
        </p:txBody>
      </p:sp>
      <p:sp>
        <p:nvSpPr>
          <p:cNvPr id="30" name="Zaoblený obdĺžnik 29"/>
          <p:cNvSpPr/>
          <p:nvPr/>
        </p:nvSpPr>
        <p:spPr>
          <a:xfrm>
            <a:off x="8515673" y="4055068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im / nim</a:t>
            </a:r>
          </a:p>
        </p:txBody>
      </p:sp>
      <p:sp>
        <p:nvSpPr>
          <p:cNvPr id="31" name="Zaoblený obdĺžnik 30"/>
          <p:cNvSpPr/>
          <p:nvPr/>
        </p:nvSpPr>
        <p:spPr>
          <a:xfrm>
            <a:off x="8515673" y="4748382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ich / ne</a:t>
            </a:r>
          </a:p>
        </p:txBody>
      </p:sp>
      <p:sp>
        <p:nvSpPr>
          <p:cNvPr id="32" name="Zaoblený obdĺžnik 31"/>
          <p:cNvSpPr/>
          <p:nvPr/>
        </p:nvSpPr>
        <p:spPr>
          <a:xfrm>
            <a:off x="8515673" y="5415457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(o) nich</a:t>
            </a:r>
          </a:p>
        </p:txBody>
      </p:sp>
      <p:sp>
        <p:nvSpPr>
          <p:cNvPr id="33" name="Zaoblený obdĺžnik 32"/>
          <p:cNvSpPr/>
          <p:nvPr/>
        </p:nvSpPr>
        <p:spPr>
          <a:xfrm>
            <a:off x="8515673" y="6082532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(s) nimi</a:t>
            </a:r>
          </a:p>
        </p:txBody>
      </p:sp>
    </p:spTree>
    <p:extLst>
      <p:ext uri="{BB962C8B-B14F-4D97-AF65-F5344CB8AC3E}">
        <p14:creationId xmlns:p14="http://schemas.microsoft.com/office/powerpoint/2010/main" val="2377111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3. osoba – ono (stredný rod) - singulár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606458" y="2558975"/>
            <a:ext cx="4000290" cy="564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dirty="0"/>
              <a:t>Dieťa kreslí.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Ono</a:t>
            </a:r>
            <a:r>
              <a:rPr lang="sk-SK" sz="2400" dirty="0"/>
              <a:t> kreslí.</a:t>
            </a:r>
          </a:p>
        </p:txBody>
      </p:sp>
      <p:sp>
        <p:nvSpPr>
          <p:cNvPr id="4" name="Zaoblený obdĺžnik 3"/>
          <p:cNvSpPr/>
          <p:nvPr/>
        </p:nvSpPr>
        <p:spPr>
          <a:xfrm>
            <a:off x="347731" y="2541073"/>
            <a:ext cx="3026534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N: Kto? Čo?</a:t>
            </a:r>
          </a:p>
        </p:txBody>
      </p:sp>
      <p:sp>
        <p:nvSpPr>
          <p:cNvPr id="5" name="Zaoblený obdĺžnik 4"/>
          <p:cNvSpPr/>
          <p:nvPr/>
        </p:nvSpPr>
        <p:spPr>
          <a:xfrm>
            <a:off x="347731" y="3234386"/>
            <a:ext cx="3026534" cy="731713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G: Bez koho?    </a:t>
            </a:r>
          </a:p>
          <a:p>
            <a:r>
              <a:rPr lang="sk-SK" sz="2400" dirty="0"/>
              <a:t>          Bez čoho?</a:t>
            </a:r>
          </a:p>
        </p:txBody>
      </p:sp>
      <p:sp>
        <p:nvSpPr>
          <p:cNvPr id="6" name="Zaoblený obdĺžnik 5"/>
          <p:cNvSpPr/>
          <p:nvPr/>
        </p:nvSpPr>
        <p:spPr>
          <a:xfrm>
            <a:off x="347730" y="4094827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D: Komu? Čomu?</a:t>
            </a:r>
          </a:p>
        </p:txBody>
      </p:sp>
      <p:sp>
        <p:nvSpPr>
          <p:cNvPr id="7" name="Zaoblený obdĺžnik 6"/>
          <p:cNvSpPr/>
          <p:nvPr/>
        </p:nvSpPr>
        <p:spPr>
          <a:xfrm>
            <a:off x="347730" y="4788140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A: Koho? Čo?</a:t>
            </a:r>
          </a:p>
        </p:txBody>
      </p:sp>
      <p:sp>
        <p:nvSpPr>
          <p:cNvPr id="8" name="Zaoblený obdĺžnik 7"/>
          <p:cNvSpPr/>
          <p:nvPr/>
        </p:nvSpPr>
        <p:spPr>
          <a:xfrm>
            <a:off x="347730" y="5455215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L: O kom? O čom?</a:t>
            </a:r>
          </a:p>
        </p:txBody>
      </p:sp>
      <p:sp>
        <p:nvSpPr>
          <p:cNvPr id="9" name="Zaoblený obdĺžnik 8"/>
          <p:cNvSpPr/>
          <p:nvPr/>
        </p:nvSpPr>
        <p:spPr>
          <a:xfrm>
            <a:off x="347730" y="6122290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I: S kým? S čím?</a:t>
            </a:r>
          </a:p>
        </p:txBody>
      </p:sp>
      <p:sp>
        <p:nvSpPr>
          <p:cNvPr id="10" name="Zástupný symbol obsahu 2"/>
          <p:cNvSpPr txBox="1">
            <a:spLocks/>
          </p:cNvSpPr>
          <p:nvPr/>
        </p:nvSpPr>
        <p:spPr>
          <a:xfrm>
            <a:off x="3606458" y="3284723"/>
            <a:ext cx="4954446" cy="5645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Od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neho</a:t>
            </a:r>
            <a:r>
              <a:rPr lang="sk-SK" sz="2400" dirty="0"/>
              <a:t> som dostal pohľadnicu.</a:t>
            </a:r>
          </a:p>
        </p:txBody>
      </p:sp>
      <p:sp>
        <p:nvSpPr>
          <p:cNvPr id="11" name="Zástupný symbol obsahu 2"/>
          <p:cNvSpPr txBox="1">
            <a:spLocks/>
          </p:cNvSpPr>
          <p:nvPr/>
        </p:nvSpPr>
        <p:spPr>
          <a:xfrm>
            <a:off x="3606458" y="4119516"/>
            <a:ext cx="3735246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Jemu</a:t>
            </a:r>
            <a:r>
              <a:rPr lang="sk-SK" sz="2400" dirty="0"/>
              <a:t> ten príklad vyšiel.</a:t>
            </a:r>
          </a:p>
        </p:txBody>
      </p:sp>
      <p:sp>
        <p:nvSpPr>
          <p:cNvPr id="13" name="Zástupný symbol obsahu 2"/>
          <p:cNvSpPr txBox="1">
            <a:spLocks/>
          </p:cNvSpPr>
          <p:nvPr/>
        </p:nvSpPr>
        <p:spPr>
          <a:xfrm>
            <a:off x="6083681" y="4838611"/>
            <a:ext cx="4955380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Nevidel som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zaň</a:t>
            </a:r>
            <a:r>
              <a:rPr lang="sk-SK" sz="2400" dirty="0"/>
              <a:t>.</a:t>
            </a:r>
          </a:p>
        </p:txBody>
      </p:sp>
      <p:sp>
        <p:nvSpPr>
          <p:cNvPr id="14" name="Zástupný symbol obsahu 2"/>
          <p:cNvSpPr txBox="1">
            <a:spLocks/>
          </p:cNvSpPr>
          <p:nvPr/>
        </p:nvSpPr>
        <p:spPr>
          <a:xfrm>
            <a:off x="9831247" y="4127628"/>
            <a:ext cx="2063598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Poviem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mu</a:t>
            </a:r>
            <a:r>
              <a:rPr lang="sk-SK" sz="2400" dirty="0"/>
              <a:t>.</a:t>
            </a:r>
          </a:p>
        </p:txBody>
      </p:sp>
      <p:sp>
        <p:nvSpPr>
          <p:cNvPr id="15" name="Zástupný symbol obsahu 2"/>
          <p:cNvSpPr txBox="1">
            <a:spLocks/>
          </p:cNvSpPr>
          <p:nvPr/>
        </p:nvSpPr>
        <p:spPr>
          <a:xfrm>
            <a:off x="3606458" y="5455216"/>
            <a:ext cx="3615977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Hovorili sme o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ňom</a:t>
            </a:r>
            <a:r>
              <a:rPr lang="sk-SK" sz="2400" dirty="0"/>
              <a:t>.</a:t>
            </a:r>
          </a:p>
        </p:txBody>
      </p:sp>
      <p:sp>
        <p:nvSpPr>
          <p:cNvPr id="16" name="Zástupný symbol obsahu 2"/>
          <p:cNvSpPr txBox="1">
            <a:spLocks/>
          </p:cNvSpPr>
          <p:nvPr/>
        </p:nvSpPr>
        <p:spPr>
          <a:xfrm>
            <a:off x="3606458" y="6122291"/>
            <a:ext cx="4954446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Chcem tam ísť s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ním</a:t>
            </a:r>
            <a:r>
              <a:rPr lang="sk-SK" sz="2400" dirty="0"/>
              <a:t>.</a:t>
            </a:r>
          </a:p>
        </p:txBody>
      </p:sp>
      <p:sp>
        <p:nvSpPr>
          <p:cNvPr id="17" name="Zástupný symbol obsahu 2"/>
          <p:cNvSpPr txBox="1">
            <a:spLocks/>
          </p:cNvSpPr>
          <p:nvPr/>
        </p:nvSpPr>
        <p:spPr>
          <a:xfrm>
            <a:off x="7101300" y="4119516"/>
            <a:ext cx="3399183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Pôjdeme k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nemu.</a:t>
            </a:r>
            <a:endParaRPr lang="sk-SK" sz="2400" dirty="0"/>
          </a:p>
        </p:txBody>
      </p:sp>
      <p:sp>
        <p:nvSpPr>
          <p:cNvPr id="18" name="Zástupný symbol obsahu 2"/>
          <p:cNvSpPr txBox="1">
            <a:spLocks/>
          </p:cNvSpPr>
          <p:nvPr/>
        </p:nvSpPr>
        <p:spPr>
          <a:xfrm>
            <a:off x="3606458" y="4838611"/>
            <a:ext cx="3377438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Nevidel som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ho</a:t>
            </a:r>
            <a:r>
              <a:rPr lang="sk-SK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2613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build="p"/>
      <p:bldP spid="11" grpId="0" build="p"/>
      <p:bldP spid="13" grpId="0" build="p"/>
      <p:bldP spid="14" grpId="0" build="p"/>
      <p:bldP spid="15" grpId="0" build="p"/>
      <p:bldP spid="16" grpId="0" build="p"/>
      <p:bldP spid="17" grpId="0" build="p"/>
      <p:bldP spid="1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954" y="675861"/>
            <a:ext cx="9963620" cy="1470991"/>
          </a:xfrm>
        </p:spPr>
        <p:txBody>
          <a:bodyPr/>
          <a:lstStyle/>
          <a:p>
            <a:r>
              <a:rPr lang="sk-SK" dirty="0"/>
              <a:t>3. osoba – ono (stredný rod) – plurál(ony)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606458" y="2558975"/>
            <a:ext cx="2847351" cy="564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Ony </a:t>
            </a:r>
            <a:r>
              <a:rPr lang="sk-SK" sz="2400" dirty="0"/>
              <a:t>čítajú.</a:t>
            </a:r>
          </a:p>
        </p:txBody>
      </p:sp>
      <p:sp>
        <p:nvSpPr>
          <p:cNvPr id="4" name="Zaoblený obdĺžnik 3"/>
          <p:cNvSpPr/>
          <p:nvPr/>
        </p:nvSpPr>
        <p:spPr>
          <a:xfrm>
            <a:off x="347731" y="2541073"/>
            <a:ext cx="3026534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N: Kto? Čo?</a:t>
            </a:r>
          </a:p>
        </p:txBody>
      </p:sp>
      <p:sp>
        <p:nvSpPr>
          <p:cNvPr id="5" name="Zaoblený obdĺžnik 4"/>
          <p:cNvSpPr/>
          <p:nvPr/>
        </p:nvSpPr>
        <p:spPr>
          <a:xfrm>
            <a:off x="347731" y="3234386"/>
            <a:ext cx="3026534" cy="731713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G: Bez koho?    </a:t>
            </a:r>
          </a:p>
          <a:p>
            <a:r>
              <a:rPr lang="sk-SK" sz="2400" dirty="0"/>
              <a:t>          Bez čoho?</a:t>
            </a:r>
          </a:p>
        </p:txBody>
      </p:sp>
      <p:sp>
        <p:nvSpPr>
          <p:cNvPr id="6" name="Zaoblený obdĺžnik 5"/>
          <p:cNvSpPr/>
          <p:nvPr/>
        </p:nvSpPr>
        <p:spPr>
          <a:xfrm>
            <a:off x="347730" y="4094827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D: Komu? Čomu?</a:t>
            </a:r>
          </a:p>
        </p:txBody>
      </p:sp>
      <p:sp>
        <p:nvSpPr>
          <p:cNvPr id="7" name="Zaoblený obdĺžnik 6"/>
          <p:cNvSpPr/>
          <p:nvPr/>
        </p:nvSpPr>
        <p:spPr>
          <a:xfrm>
            <a:off x="347730" y="4788140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A: Koho? Čo?</a:t>
            </a:r>
          </a:p>
        </p:txBody>
      </p:sp>
      <p:sp>
        <p:nvSpPr>
          <p:cNvPr id="8" name="Zaoblený obdĺžnik 7"/>
          <p:cNvSpPr/>
          <p:nvPr/>
        </p:nvSpPr>
        <p:spPr>
          <a:xfrm>
            <a:off x="347730" y="5455215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L: O kom? O čom?</a:t>
            </a:r>
          </a:p>
        </p:txBody>
      </p:sp>
      <p:sp>
        <p:nvSpPr>
          <p:cNvPr id="9" name="Zaoblený obdĺžnik 8"/>
          <p:cNvSpPr/>
          <p:nvPr/>
        </p:nvSpPr>
        <p:spPr>
          <a:xfrm>
            <a:off x="347730" y="6122290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I: S kým? S čím?</a:t>
            </a:r>
          </a:p>
        </p:txBody>
      </p:sp>
      <p:sp>
        <p:nvSpPr>
          <p:cNvPr id="10" name="Zástupný symbol obsahu 2"/>
          <p:cNvSpPr txBox="1">
            <a:spLocks/>
          </p:cNvSpPr>
          <p:nvPr/>
        </p:nvSpPr>
        <p:spPr>
          <a:xfrm>
            <a:off x="3606458" y="3284723"/>
            <a:ext cx="3881020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Od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nich</a:t>
            </a:r>
            <a:r>
              <a:rPr lang="sk-SK" sz="2400" dirty="0"/>
              <a:t> sa mám čo učiť.</a:t>
            </a:r>
          </a:p>
        </p:txBody>
      </p:sp>
      <p:sp>
        <p:nvSpPr>
          <p:cNvPr id="11" name="Zástupný symbol obsahu 2"/>
          <p:cNvSpPr txBox="1">
            <a:spLocks/>
          </p:cNvSpPr>
          <p:nvPr/>
        </p:nvSpPr>
        <p:spPr>
          <a:xfrm>
            <a:off x="3606458" y="4119516"/>
            <a:ext cx="3735246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Pôjdeme k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nim</a:t>
            </a:r>
            <a:r>
              <a:rPr lang="sk-SK" sz="2400" dirty="0"/>
              <a:t>.</a:t>
            </a:r>
          </a:p>
        </p:txBody>
      </p:sp>
      <p:sp>
        <p:nvSpPr>
          <p:cNvPr id="12" name="Zástupný symbol obsahu 2"/>
          <p:cNvSpPr txBox="1">
            <a:spLocks/>
          </p:cNvSpPr>
          <p:nvPr/>
        </p:nvSpPr>
        <p:spPr>
          <a:xfrm>
            <a:off x="5652985" y="4868678"/>
            <a:ext cx="3377438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Nevidel som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 ich</a:t>
            </a:r>
            <a:r>
              <a:rPr lang="sk-SK" sz="2400" dirty="0"/>
              <a:t> tam.</a:t>
            </a:r>
          </a:p>
        </p:txBody>
      </p:sp>
      <p:sp>
        <p:nvSpPr>
          <p:cNvPr id="13" name="Zástupný symbol obsahu 2"/>
          <p:cNvSpPr txBox="1">
            <a:spLocks/>
          </p:cNvSpPr>
          <p:nvPr/>
        </p:nvSpPr>
        <p:spPr>
          <a:xfrm>
            <a:off x="3654239" y="4846723"/>
            <a:ext cx="2751787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Prišli pre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ne</a:t>
            </a:r>
            <a:r>
              <a:rPr lang="sk-SK" sz="2400" dirty="0"/>
              <a:t>.</a:t>
            </a:r>
          </a:p>
        </p:txBody>
      </p:sp>
      <p:sp>
        <p:nvSpPr>
          <p:cNvPr id="15" name="Zástupný symbol obsahu 2"/>
          <p:cNvSpPr txBox="1">
            <a:spLocks/>
          </p:cNvSpPr>
          <p:nvPr/>
        </p:nvSpPr>
        <p:spPr>
          <a:xfrm>
            <a:off x="3606458" y="5455216"/>
            <a:ext cx="3615977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Hovorili sme o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nich</a:t>
            </a:r>
            <a:r>
              <a:rPr lang="sk-SK" sz="2400" dirty="0"/>
              <a:t>.</a:t>
            </a:r>
          </a:p>
        </p:txBody>
      </p:sp>
      <p:sp>
        <p:nvSpPr>
          <p:cNvPr id="16" name="Zástupný symbol obsahu 2"/>
          <p:cNvSpPr txBox="1">
            <a:spLocks/>
          </p:cNvSpPr>
          <p:nvPr/>
        </p:nvSpPr>
        <p:spPr>
          <a:xfrm>
            <a:off x="3606458" y="6122291"/>
            <a:ext cx="4954446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Chcem tam ísť s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nimi</a:t>
            </a:r>
            <a:r>
              <a:rPr lang="sk-SK" sz="2400" dirty="0"/>
              <a:t>.</a:t>
            </a:r>
          </a:p>
        </p:txBody>
      </p:sp>
      <p:sp>
        <p:nvSpPr>
          <p:cNvPr id="17" name="Zástupný symbol obsahu 2"/>
          <p:cNvSpPr txBox="1">
            <a:spLocks/>
          </p:cNvSpPr>
          <p:nvPr/>
        </p:nvSpPr>
        <p:spPr>
          <a:xfrm>
            <a:off x="6352551" y="4119516"/>
            <a:ext cx="3399183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Podám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im </a:t>
            </a:r>
            <a:r>
              <a:rPr lang="sk-SK" sz="2400" dirty="0"/>
              <a:t>to.</a:t>
            </a:r>
          </a:p>
        </p:txBody>
      </p:sp>
    </p:spTree>
    <p:extLst>
      <p:ext uri="{BB962C8B-B14F-4D97-AF65-F5344CB8AC3E}">
        <p14:creationId xmlns:p14="http://schemas.microsoft.com/office/powerpoint/2010/main" val="2344266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build="p"/>
      <p:bldP spid="11" grpId="0" build="p"/>
      <p:bldP spid="12" grpId="0" build="p"/>
      <p:bldP spid="13" grpId="0" build="p"/>
      <p:bldP spid="15" grpId="0" build="p"/>
      <p:bldP spid="16" grpId="0" build="p"/>
      <p:bldP spid="1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Zámeno ono - skloňovanie</a:t>
            </a:r>
          </a:p>
        </p:txBody>
      </p:sp>
      <p:sp>
        <p:nvSpPr>
          <p:cNvPr id="4" name="Zaoblený obdĺžnik 3"/>
          <p:cNvSpPr/>
          <p:nvPr/>
        </p:nvSpPr>
        <p:spPr>
          <a:xfrm>
            <a:off x="851313" y="2501316"/>
            <a:ext cx="3026534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N: Kto? Čo?</a:t>
            </a:r>
          </a:p>
        </p:txBody>
      </p:sp>
      <p:sp>
        <p:nvSpPr>
          <p:cNvPr id="5" name="Zaoblený obdĺžnik 4"/>
          <p:cNvSpPr/>
          <p:nvPr/>
        </p:nvSpPr>
        <p:spPr>
          <a:xfrm>
            <a:off x="851313" y="3194629"/>
            <a:ext cx="3026534" cy="731713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G: Bez koho?    </a:t>
            </a:r>
          </a:p>
          <a:p>
            <a:r>
              <a:rPr lang="sk-SK" sz="2400" dirty="0"/>
              <a:t>          Bez čoho?</a:t>
            </a:r>
          </a:p>
        </p:txBody>
      </p:sp>
      <p:sp>
        <p:nvSpPr>
          <p:cNvPr id="6" name="Zaoblený obdĺžnik 5"/>
          <p:cNvSpPr/>
          <p:nvPr/>
        </p:nvSpPr>
        <p:spPr>
          <a:xfrm>
            <a:off x="851312" y="4055070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D: Komu? Čomu?</a:t>
            </a:r>
          </a:p>
        </p:txBody>
      </p:sp>
      <p:sp>
        <p:nvSpPr>
          <p:cNvPr id="7" name="Zaoblený obdĺžnik 6"/>
          <p:cNvSpPr/>
          <p:nvPr/>
        </p:nvSpPr>
        <p:spPr>
          <a:xfrm>
            <a:off x="851312" y="4748383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A: Koho? Čo?</a:t>
            </a:r>
          </a:p>
        </p:txBody>
      </p:sp>
      <p:sp>
        <p:nvSpPr>
          <p:cNvPr id="8" name="Zaoblený obdĺžnik 7"/>
          <p:cNvSpPr/>
          <p:nvPr/>
        </p:nvSpPr>
        <p:spPr>
          <a:xfrm>
            <a:off x="851312" y="5415458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L: O kom? O čom?</a:t>
            </a:r>
          </a:p>
        </p:txBody>
      </p:sp>
      <p:sp>
        <p:nvSpPr>
          <p:cNvPr id="9" name="Zaoblený obdĺžnik 8"/>
          <p:cNvSpPr/>
          <p:nvPr/>
        </p:nvSpPr>
        <p:spPr>
          <a:xfrm>
            <a:off x="851312" y="6082533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I: S kým? S čím?</a:t>
            </a:r>
          </a:p>
        </p:txBody>
      </p:sp>
      <p:sp>
        <p:nvSpPr>
          <p:cNvPr id="20" name="Zaoblený obdĺžnik 19"/>
          <p:cNvSpPr/>
          <p:nvPr/>
        </p:nvSpPr>
        <p:spPr>
          <a:xfrm>
            <a:off x="5010473" y="1853166"/>
            <a:ext cx="2057538" cy="56458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singulár</a:t>
            </a:r>
          </a:p>
        </p:txBody>
      </p:sp>
      <p:sp>
        <p:nvSpPr>
          <p:cNvPr id="21" name="Zaoblený obdĺžnik 20"/>
          <p:cNvSpPr/>
          <p:nvPr/>
        </p:nvSpPr>
        <p:spPr>
          <a:xfrm>
            <a:off x="8515673" y="1853166"/>
            <a:ext cx="2057538" cy="56458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plurál</a:t>
            </a:r>
          </a:p>
        </p:txBody>
      </p:sp>
      <p:sp>
        <p:nvSpPr>
          <p:cNvPr id="22" name="Zaoblený obdĺžnik 21"/>
          <p:cNvSpPr/>
          <p:nvPr/>
        </p:nvSpPr>
        <p:spPr>
          <a:xfrm>
            <a:off x="5010473" y="2501316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ono</a:t>
            </a:r>
          </a:p>
        </p:txBody>
      </p:sp>
      <p:sp>
        <p:nvSpPr>
          <p:cNvPr id="23" name="Zaoblený obdĺžnik 22"/>
          <p:cNvSpPr/>
          <p:nvPr/>
        </p:nvSpPr>
        <p:spPr>
          <a:xfrm>
            <a:off x="5010473" y="3278192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(bez) neho</a:t>
            </a:r>
          </a:p>
        </p:txBody>
      </p:sp>
      <p:sp>
        <p:nvSpPr>
          <p:cNvPr id="24" name="Zaoblený obdĺžnik 23"/>
          <p:cNvSpPr/>
          <p:nvPr/>
        </p:nvSpPr>
        <p:spPr>
          <a:xfrm>
            <a:off x="4532243" y="4055068"/>
            <a:ext cx="3021496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jemu / nemu / mu</a:t>
            </a:r>
          </a:p>
        </p:txBody>
      </p:sp>
      <p:sp>
        <p:nvSpPr>
          <p:cNvPr id="25" name="Zaoblený obdĺžnik 24"/>
          <p:cNvSpPr/>
          <p:nvPr/>
        </p:nvSpPr>
        <p:spPr>
          <a:xfrm>
            <a:off x="5010473" y="4748382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ho / -ň</a:t>
            </a:r>
          </a:p>
        </p:txBody>
      </p:sp>
      <p:sp>
        <p:nvSpPr>
          <p:cNvPr id="26" name="Zaoblený obdĺžnik 25"/>
          <p:cNvSpPr/>
          <p:nvPr/>
        </p:nvSpPr>
        <p:spPr>
          <a:xfrm>
            <a:off x="5010473" y="5415457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(o) ňom</a:t>
            </a:r>
          </a:p>
        </p:txBody>
      </p:sp>
      <p:sp>
        <p:nvSpPr>
          <p:cNvPr id="27" name="Zaoblený obdĺžnik 26"/>
          <p:cNvSpPr/>
          <p:nvPr/>
        </p:nvSpPr>
        <p:spPr>
          <a:xfrm>
            <a:off x="5010473" y="6082532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(s) ním</a:t>
            </a:r>
          </a:p>
        </p:txBody>
      </p:sp>
      <p:sp>
        <p:nvSpPr>
          <p:cNvPr id="28" name="Zaoblený obdĺžnik 27"/>
          <p:cNvSpPr/>
          <p:nvPr/>
        </p:nvSpPr>
        <p:spPr>
          <a:xfrm>
            <a:off x="8515673" y="2501316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ony</a:t>
            </a:r>
          </a:p>
        </p:txBody>
      </p:sp>
      <p:sp>
        <p:nvSpPr>
          <p:cNvPr id="29" name="Zaoblený obdĺžnik 28"/>
          <p:cNvSpPr/>
          <p:nvPr/>
        </p:nvSpPr>
        <p:spPr>
          <a:xfrm>
            <a:off x="8515673" y="3278192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nich</a:t>
            </a:r>
          </a:p>
        </p:txBody>
      </p:sp>
      <p:sp>
        <p:nvSpPr>
          <p:cNvPr id="30" name="Zaoblený obdĺžnik 29"/>
          <p:cNvSpPr/>
          <p:nvPr/>
        </p:nvSpPr>
        <p:spPr>
          <a:xfrm>
            <a:off x="8515673" y="4055068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im / nim</a:t>
            </a:r>
          </a:p>
        </p:txBody>
      </p:sp>
      <p:sp>
        <p:nvSpPr>
          <p:cNvPr id="31" name="Zaoblený obdĺžnik 30"/>
          <p:cNvSpPr/>
          <p:nvPr/>
        </p:nvSpPr>
        <p:spPr>
          <a:xfrm>
            <a:off x="8515673" y="4748382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ich / ne</a:t>
            </a:r>
          </a:p>
        </p:txBody>
      </p:sp>
      <p:sp>
        <p:nvSpPr>
          <p:cNvPr id="32" name="Zaoblený obdĺžnik 31"/>
          <p:cNvSpPr/>
          <p:nvPr/>
        </p:nvSpPr>
        <p:spPr>
          <a:xfrm>
            <a:off x="8515673" y="5415457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(o) nich</a:t>
            </a:r>
          </a:p>
        </p:txBody>
      </p:sp>
      <p:sp>
        <p:nvSpPr>
          <p:cNvPr id="33" name="Zaoblený obdĺžnik 32"/>
          <p:cNvSpPr/>
          <p:nvPr/>
        </p:nvSpPr>
        <p:spPr>
          <a:xfrm>
            <a:off x="8515673" y="6082532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(s</a:t>
            </a:r>
            <a:r>
              <a:rPr lang="sk-SK" sz="2400"/>
              <a:t>) nimi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676197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954" y="755373"/>
            <a:ext cx="8761413" cy="1285461"/>
          </a:xfrm>
        </p:spPr>
        <p:txBody>
          <a:bodyPr/>
          <a:lstStyle/>
          <a:p>
            <a:pPr algn="ctr"/>
            <a:r>
              <a:rPr lang="sk-SK" dirty="0"/>
              <a:t>Nahraď zámenami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996609" y="2511286"/>
            <a:ext cx="5943600" cy="41611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dirty="0"/>
              <a:t>Mužský rod, životné</a:t>
            </a:r>
          </a:p>
          <a:p>
            <a:pPr marL="0" indent="0">
              <a:buNone/>
            </a:pPr>
            <a:r>
              <a:rPr lang="sk-SK" sz="2400" dirty="0"/>
              <a:t>	</a:t>
            </a:r>
            <a:r>
              <a:rPr lang="sk-SK" sz="2400" dirty="0" err="1"/>
              <a:t>pl</a:t>
            </a:r>
            <a:r>
              <a:rPr lang="sk-SK" sz="2400" dirty="0"/>
              <a:t>.</a:t>
            </a:r>
          </a:p>
          <a:p>
            <a:pPr marL="0" indent="0">
              <a:buNone/>
            </a:pPr>
            <a:r>
              <a:rPr lang="sk-SK" sz="2400" dirty="0"/>
              <a:t>N: </a:t>
            </a:r>
            <a:r>
              <a:rPr lang="sk-SK" sz="2400" u="sng" dirty="0"/>
              <a:t>Bratia</a:t>
            </a:r>
            <a:r>
              <a:rPr lang="sk-SK" sz="2400" dirty="0"/>
              <a:t> idú do kina.</a:t>
            </a:r>
          </a:p>
          <a:p>
            <a:pPr marL="0" indent="0">
              <a:buNone/>
            </a:pPr>
            <a:r>
              <a:rPr lang="sk-SK" sz="2400" dirty="0"/>
              <a:t>G: Od </a:t>
            </a:r>
            <a:r>
              <a:rPr lang="sk-SK" sz="2400" u="sng" dirty="0"/>
              <a:t>učiteľov</a:t>
            </a:r>
            <a:r>
              <a:rPr lang="sk-SK" sz="2400" dirty="0"/>
              <a:t> som dostal jednotky.</a:t>
            </a:r>
          </a:p>
          <a:p>
            <a:pPr marL="0" indent="0">
              <a:buNone/>
            </a:pPr>
            <a:r>
              <a:rPr lang="sk-SK" sz="2400" dirty="0"/>
              <a:t>D: Podal som </a:t>
            </a:r>
            <a:r>
              <a:rPr lang="sk-SK" sz="2400" u="sng" dirty="0"/>
              <a:t>rodičom</a:t>
            </a:r>
            <a:r>
              <a:rPr lang="sk-SK" sz="2400" dirty="0"/>
              <a:t> žiacku knižku.</a:t>
            </a:r>
          </a:p>
          <a:p>
            <a:pPr marL="0" indent="0">
              <a:buNone/>
            </a:pPr>
            <a:r>
              <a:rPr lang="sk-SK" sz="2400" dirty="0"/>
              <a:t>A: Stretol som </a:t>
            </a:r>
            <a:r>
              <a:rPr lang="sk-SK" sz="2400" u="sng" dirty="0"/>
              <a:t>kamarátov</a:t>
            </a:r>
            <a:r>
              <a:rPr lang="sk-SK" sz="2400" dirty="0"/>
              <a:t>.</a:t>
            </a:r>
          </a:p>
          <a:p>
            <a:pPr marL="0" indent="0">
              <a:buNone/>
            </a:pPr>
            <a:r>
              <a:rPr lang="sk-SK" sz="2400" dirty="0"/>
              <a:t>L: Rozprávali sme sa o </a:t>
            </a:r>
            <a:r>
              <a:rPr lang="sk-SK" sz="2400" u="sng" dirty="0"/>
              <a:t>spolužiakoch</a:t>
            </a:r>
            <a:r>
              <a:rPr lang="sk-SK" sz="2400" dirty="0"/>
              <a:t>.</a:t>
            </a:r>
          </a:p>
          <a:p>
            <a:pPr marL="0" indent="0">
              <a:buNone/>
            </a:pPr>
            <a:r>
              <a:rPr lang="sk-SK" sz="2400" dirty="0"/>
              <a:t>I: Idem s </a:t>
            </a:r>
            <a:r>
              <a:rPr lang="sk-SK" sz="2400" u="sng" dirty="0"/>
              <a:t>kamarátmi</a:t>
            </a:r>
            <a:r>
              <a:rPr lang="sk-SK" sz="2400" dirty="0"/>
              <a:t> von.</a:t>
            </a:r>
          </a:p>
        </p:txBody>
      </p:sp>
      <p:sp>
        <p:nvSpPr>
          <p:cNvPr id="4" name="Zástupný symbol obsahu 2"/>
          <p:cNvSpPr txBox="1">
            <a:spLocks/>
          </p:cNvSpPr>
          <p:nvPr/>
        </p:nvSpPr>
        <p:spPr>
          <a:xfrm>
            <a:off x="616226" y="2511287"/>
            <a:ext cx="5380383" cy="4161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sk-SK" sz="2400" dirty="0"/>
              <a:t>Mužský rod, životné</a:t>
            </a:r>
          </a:p>
          <a:p>
            <a:pPr marL="0" indent="0">
              <a:buFont typeface="Wingdings 3" charset="2"/>
              <a:buNone/>
            </a:pPr>
            <a:r>
              <a:rPr lang="sk-SK" sz="2400" dirty="0"/>
              <a:t>	</a:t>
            </a:r>
            <a:r>
              <a:rPr lang="sk-SK" sz="2400" dirty="0" err="1"/>
              <a:t>sg</a:t>
            </a:r>
            <a:r>
              <a:rPr lang="sk-SK" sz="2400" dirty="0"/>
              <a:t>.</a:t>
            </a:r>
          </a:p>
          <a:p>
            <a:pPr marL="0" indent="0">
              <a:buFont typeface="Wingdings 3" charset="2"/>
              <a:buNone/>
            </a:pPr>
            <a:r>
              <a:rPr lang="sk-SK" sz="2400" dirty="0"/>
              <a:t>N: </a:t>
            </a:r>
            <a:r>
              <a:rPr lang="sk-SK" sz="2400" u="sng" dirty="0"/>
              <a:t>Peter</a:t>
            </a:r>
            <a:r>
              <a:rPr lang="sk-SK" sz="2400" dirty="0"/>
              <a:t> ide do kina.</a:t>
            </a:r>
          </a:p>
          <a:p>
            <a:pPr marL="0" indent="0">
              <a:buFont typeface="Wingdings 3" charset="2"/>
              <a:buNone/>
            </a:pPr>
            <a:r>
              <a:rPr lang="sk-SK" sz="2400" dirty="0"/>
              <a:t>G: Od </a:t>
            </a:r>
            <a:r>
              <a:rPr lang="sk-SK" sz="2400" u="sng" dirty="0"/>
              <a:t>učiteľa</a:t>
            </a:r>
            <a:r>
              <a:rPr lang="sk-SK" sz="2400" dirty="0"/>
              <a:t> som dostal jednotku.</a:t>
            </a:r>
          </a:p>
          <a:p>
            <a:pPr marL="0" indent="0">
              <a:buFont typeface="Wingdings 3" charset="2"/>
              <a:buNone/>
            </a:pPr>
            <a:r>
              <a:rPr lang="sk-SK" sz="2400" dirty="0"/>
              <a:t>D: Podal som </a:t>
            </a:r>
            <a:r>
              <a:rPr lang="sk-SK" sz="2400" u="sng" dirty="0"/>
              <a:t>otcovi</a:t>
            </a:r>
            <a:r>
              <a:rPr lang="sk-SK" sz="2400" dirty="0"/>
              <a:t> žiacku knižku.</a:t>
            </a:r>
          </a:p>
          <a:p>
            <a:pPr marL="0" indent="0">
              <a:buFont typeface="Wingdings 3" charset="2"/>
              <a:buNone/>
            </a:pPr>
            <a:r>
              <a:rPr lang="sk-SK" sz="2400" dirty="0"/>
              <a:t>A: Stretol som </a:t>
            </a:r>
            <a:r>
              <a:rPr lang="sk-SK" sz="2400" u="sng" dirty="0"/>
              <a:t>kamaráta</a:t>
            </a:r>
            <a:r>
              <a:rPr lang="sk-SK" sz="2400" dirty="0"/>
              <a:t>.</a:t>
            </a:r>
          </a:p>
          <a:p>
            <a:pPr marL="0" indent="0">
              <a:buFont typeface="Wingdings 3" charset="2"/>
              <a:buNone/>
            </a:pPr>
            <a:r>
              <a:rPr lang="sk-SK" sz="2400" dirty="0"/>
              <a:t>L: Rozprávali sme sa o </a:t>
            </a:r>
            <a:r>
              <a:rPr lang="sk-SK" sz="2400" u="sng" dirty="0"/>
              <a:t>spolužiakovi</a:t>
            </a:r>
            <a:r>
              <a:rPr lang="sk-SK" sz="2400" dirty="0"/>
              <a:t>.</a:t>
            </a:r>
          </a:p>
          <a:p>
            <a:pPr marL="0" indent="0">
              <a:buFont typeface="Wingdings 3" charset="2"/>
              <a:buNone/>
            </a:pPr>
            <a:r>
              <a:rPr lang="sk-SK" sz="2400" dirty="0"/>
              <a:t>I: Idem s </a:t>
            </a:r>
            <a:r>
              <a:rPr lang="sk-SK" sz="2400" u="sng" dirty="0"/>
              <a:t>Maťom</a:t>
            </a:r>
            <a:r>
              <a:rPr lang="sk-SK" sz="2400" dirty="0"/>
              <a:t> von.</a:t>
            </a:r>
          </a:p>
        </p:txBody>
      </p:sp>
      <p:sp>
        <p:nvSpPr>
          <p:cNvPr id="5" name="Zaoblený obdĺžnik 4"/>
          <p:cNvSpPr/>
          <p:nvPr/>
        </p:nvSpPr>
        <p:spPr>
          <a:xfrm>
            <a:off x="1092156" y="3520076"/>
            <a:ext cx="816157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On</a:t>
            </a:r>
          </a:p>
        </p:txBody>
      </p:sp>
      <p:sp>
        <p:nvSpPr>
          <p:cNvPr id="6" name="Zaoblený obdĺžnik 5"/>
          <p:cNvSpPr/>
          <p:nvPr/>
        </p:nvSpPr>
        <p:spPr>
          <a:xfrm>
            <a:off x="1669200" y="4029232"/>
            <a:ext cx="1028769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neho</a:t>
            </a:r>
          </a:p>
        </p:txBody>
      </p:sp>
      <p:sp>
        <p:nvSpPr>
          <p:cNvPr id="7" name="Zaoblený obdĺžnik 6"/>
          <p:cNvSpPr/>
          <p:nvPr/>
        </p:nvSpPr>
        <p:spPr>
          <a:xfrm>
            <a:off x="2697970" y="4534380"/>
            <a:ext cx="999388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mu</a:t>
            </a:r>
          </a:p>
        </p:txBody>
      </p:sp>
      <p:sp>
        <p:nvSpPr>
          <p:cNvPr id="8" name="Zaoblený obdĺžnik 7"/>
          <p:cNvSpPr/>
          <p:nvPr/>
        </p:nvSpPr>
        <p:spPr>
          <a:xfrm>
            <a:off x="2809461" y="4985781"/>
            <a:ext cx="1444487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ho</a:t>
            </a:r>
          </a:p>
        </p:txBody>
      </p:sp>
      <p:sp>
        <p:nvSpPr>
          <p:cNvPr id="9" name="Zaoblený obdĺžnik 8"/>
          <p:cNvSpPr/>
          <p:nvPr/>
        </p:nvSpPr>
        <p:spPr>
          <a:xfrm>
            <a:off x="3981704" y="5508070"/>
            <a:ext cx="1756487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 ňom</a:t>
            </a:r>
          </a:p>
        </p:txBody>
      </p:sp>
      <p:sp>
        <p:nvSpPr>
          <p:cNvPr id="10" name="Zaoblený obdĺžnik 9"/>
          <p:cNvSpPr/>
          <p:nvPr/>
        </p:nvSpPr>
        <p:spPr>
          <a:xfrm>
            <a:off x="1998342" y="5993294"/>
            <a:ext cx="1089415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 ním</a:t>
            </a:r>
          </a:p>
        </p:txBody>
      </p:sp>
      <p:sp>
        <p:nvSpPr>
          <p:cNvPr id="11" name="Zaoblený obdĺžnik 10"/>
          <p:cNvSpPr/>
          <p:nvPr/>
        </p:nvSpPr>
        <p:spPr>
          <a:xfrm>
            <a:off x="6472539" y="3559374"/>
            <a:ext cx="816157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Oni</a:t>
            </a:r>
          </a:p>
        </p:txBody>
      </p:sp>
      <p:sp>
        <p:nvSpPr>
          <p:cNvPr id="12" name="Zaoblený obdĺžnik 11"/>
          <p:cNvSpPr/>
          <p:nvPr/>
        </p:nvSpPr>
        <p:spPr>
          <a:xfrm>
            <a:off x="7049583" y="4029232"/>
            <a:ext cx="1246277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nich</a:t>
            </a:r>
          </a:p>
        </p:txBody>
      </p:sp>
      <p:sp>
        <p:nvSpPr>
          <p:cNvPr id="13" name="Zaoblený obdĺžnik 12"/>
          <p:cNvSpPr/>
          <p:nvPr/>
        </p:nvSpPr>
        <p:spPr>
          <a:xfrm>
            <a:off x="8078353" y="4534380"/>
            <a:ext cx="1323224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im</a:t>
            </a:r>
          </a:p>
        </p:txBody>
      </p:sp>
      <p:sp>
        <p:nvSpPr>
          <p:cNvPr id="14" name="Zaoblený obdĺžnik 13"/>
          <p:cNvSpPr/>
          <p:nvPr/>
        </p:nvSpPr>
        <p:spPr>
          <a:xfrm>
            <a:off x="8176965" y="5026649"/>
            <a:ext cx="1585221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ich</a:t>
            </a:r>
          </a:p>
        </p:txBody>
      </p:sp>
      <p:sp>
        <p:nvSpPr>
          <p:cNvPr id="15" name="Zaoblený obdĺžnik 14"/>
          <p:cNvSpPr/>
          <p:nvPr/>
        </p:nvSpPr>
        <p:spPr>
          <a:xfrm>
            <a:off x="9401577" y="5518918"/>
            <a:ext cx="1867437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 nich</a:t>
            </a:r>
          </a:p>
        </p:txBody>
      </p:sp>
      <p:sp>
        <p:nvSpPr>
          <p:cNvPr id="16" name="Zaoblený obdĺžnik 15"/>
          <p:cNvSpPr/>
          <p:nvPr/>
        </p:nvSpPr>
        <p:spPr>
          <a:xfrm>
            <a:off x="7378725" y="6011187"/>
            <a:ext cx="1636486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nimi</a:t>
            </a:r>
          </a:p>
        </p:txBody>
      </p:sp>
    </p:spTree>
    <p:extLst>
      <p:ext uri="{BB962C8B-B14F-4D97-AF65-F5344CB8AC3E}">
        <p14:creationId xmlns:p14="http://schemas.microsoft.com/office/powerpoint/2010/main" val="2701823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954" y="755373"/>
            <a:ext cx="8761413" cy="1285461"/>
          </a:xfrm>
        </p:spPr>
        <p:txBody>
          <a:bodyPr/>
          <a:lstStyle/>
          <a:p>
            <a:pPr algn="ctr"/>
            <a:r>
              <a:rPr lang="sk-SK" dirty="0"/>
              <a:t>Nahraď zámenami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3826" y="2358887"/>
            <a:ext cx="5331667" cy="41611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dirty="0"/>
              <a:t>Mužský rod, neživotné</a:t>
            </a:r>
          </a:p>
          <a:p>
            <a:pPr marL="0" indent="0">
              <a:buNone/>
            </a:pPr>
            <a:r>
              <a:rPr lang="sk-SK" sz="2400" dirty="0"/>
              <a:t>	</a:t>
            </a:r>
            <a:r>
              <a:rPr lang="sk-SK" sz="2400" dirty="0" err="1"/>
              <a:t>sg</a:t>
            </a:r>
            <a:r>
              <a:rPr lang="sk-SK" sz="2400" dirty="0"/>
              <a:t>.</a:t>
            </a:r>
          </a:p>
          <a:p>
            <a:pPr marL="0" indent="0">
              <a:buNone/>
            </a:pPr>
            <a:r>
              <a:rPr lang="sk-SK" sz="2400" dirty="0"/>
              <a:t>N: </a:t>
            </a:r>
            <a:r>
              <a:rPr lang="sk-SK" sz="2400" u="sng" dirty="0"/>
              <a:t>Tento nábytok </a:t>
            </a:r>
            <a:r>
              <a:rPr lang="sk-SK" sz="2400" dirty="0"/>
              <a:t>je drahý.</a:t>
            </a:r>
          </a:p>
          <a:p>
            <a:pPr marL="0" indent="0">
              <a:buNone/>
            </a:pPr>
            <a:r>
              <a:rPr lang="sk-SK" sz="2400" dirty="0"/>
              <a:t>G: Spadlo to zo </a:t>
            </a:r>
            <a:r>
              <a:rPr lang="sk-SK" sz="2400" u="sng" dirty="0"/>
              <a:t>stola</a:t>
            </a:r>
            <a:r>
              <a:rPr lang="sk-SK" sz="2400" dirty="0"/>
              <a:t>.</a:t>
            </a:r>
          </a:p>
          <a:p>
            <a:pPr marL="0" indent="0">
              <a:buNone/>
            </a:pPr>
            <a:r>
              <a:rPr lang="sk-SK" sz="2400" dirty="0"/>
              <a:t>D: Tieto bylinky pomôžu </a:t>
            </a:r>
            <a:r>
              <a:rPr lang="sk-SK" sz="2400" u="sng" dirty="0" err="1"/>
              <a:t>detoxu</a:t>
            </a:r>
            <a:r>
              <a:rPr lang="sk-SK" sz="2400" dirty="0"/>
              <a:t>.</a:t>
            </a:r>
          </a:p>
          <a:p>
            <a:pPr marL="0" indent="0">
              <a:buNone/>
            </a:pPr>
            <a:r>
              <a:rPr lang="sk-SK" sz="2400" dirty="0"/>
              <a:t>A: Zakopol som o </a:t>
            </a:r>
            <a:r>
              <a:rPr lang="sk-SK" sz="2400" u="sng" dirty="0"/>
              <a:t>kameň</a:t>
            </a:r>
            <a:r>
              <a:rPr lang="sk-SK" sz="2400" dirty="0"/>
              <a:t>.</a:t>
            </a:r>
          </a:p>
          <a:p>
            <a:pPr marL="0" indent="0">
              <a:buNone/>
            </a:pPr>
            <a:r>
              <a:rPr lang="sk-SK" sz="2400" dirty="0"/>
              <a:t>L: Koláčik je na </a:t>
            </a:r>
            <a:r>
              <a:rPr lang="sk-SK" sz="2400" u="sng" dirty="0"/>
              <a:t>tanieri</a:t>
            </a:r>
            <a:r>
              <a:rPr lang="sk-SK" sz="2400" dirty="0"/>
              <a:t>.</a:t>
            </a:r>
          </a:p>
          <a:p>
            <a:pPr marL="0" indent="0">
              <a:buNone/>
            </a:pPr>
            <a:r>
              <a:rPr lang="sk-SK" sz="2400" dirty="0"/>
              <a:t>I: Vytrhla som burinu aj s </a:t>
            </a:r>
            <a:r>
              <a:rPr lang="sk-SK" sz="2400" u="sng" dirty="0"/>
              <a:t>koreňom</a:t>
            </a:r>
            <a:r>
              <a:rPr lang="sk-SK" sz="2400" dirty="0"/>
              <a:t>.</a:t>
            </a:r>
          </a:p>
        </p:txBody>
      </p:sp>
      <p:sp>
        <p:nvSpPr>
          <p:cNvPr id="4" name="Zástupný symbol obsahu 2"/>
          <p:cNvSpPr txBox="1">
            <a:spLocks/>
          </p:cNvSpPr>
          <p:nvPr/>
        </p:nvSpPr>
        <p:spPr>
          <a:xfrm>
            <a:off x="5640946" y="2358887"/>
            <a:ext cx="6551054" cy="4161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sk-SK" sz="2400" dirty="0"/>
              <a:t>Mužský rod, neživotné</a:t>
            </a:r>
          </a:p>
          <a:p>
            <a:pPr marL="0" indent="0">
              <a:buFont typeface="Wingdings 3" charset="2"/>
              <a:buNone/>
            </a:pPr>
            <a:r>
              <a:rPr lang="sk-SK" sz="2400" dirty="0"/>
              <a:t>	</a:t>
            </a:r>
            <a:r>
              <a:rPr lang="sk-SK" sz="2400" dirty="0" err="1"/>
              <a:t>pl</a:t>
            </a:r>
            <a:r>
              <a:rPr lang="sk-SK" sz="2400" dirty="0"/>
              <a:t>.</a:t>
            </a:r>
          </a:p>
          <a:p>
            <a:pPr marL="0" indent="0">
              <a:buFont typeface="Wingdings 3" charset="2"/>
              <a:buNone/>
            </a:pPr>
            <a:r>
              <a:rPr lang="sk-SK" sz="2400" dirty="0"/>
              <a:t>N: </a:t>
            </a:r>
            <a:r>
              <a:rPr lang="sk-SK" sz="2400" u="sng" dirty="0"/>
              <a:t>Tieto televízory </a:t>
            </a:r>
            <a:r>
              <a:rPr lang="sk-SK" sz="2400" dirty="0"/>
              <a:t>sú drahé.</a:t>
            </a:r>
          </a:p>
          <a:p>
            <a:pPr marL="0" indent="0">
              <a:buFont typeface="Wingdings 3" charset="2"/>
              <a:buNone/>
            </a:pPr>
            <a:r>
              <a:rPr lang="sk-SK" sz="2400" dirty="0"/>
              <a:t>G: Vyber si z </a:t>
            </a:r>
            <a:r>
              <a:rPr lang="sk-SK" sz="2400" u="sng" dirty="0"/>
              <a:t>týchto obrusov</a:t>
            </a:r>
            <a:r>
              <a:rPr lang="sk-SK" sz="2400" dirty="0"/>
              <a:t>.</a:t>
            </a:r>
          </a:p>
          <a:p>
            <a:pPr marL="0" indent="0">
              <a:buFont typeface="Wingdings 3" charset="2"/>
              <a:buNone/>
            </a:pPr>
            <a:r>
              <a:rPr lang="sk-SK" sz="2400" dirty="0"/>
              <a:t>D: Dajte </a:t>
            </a:r>
            <a:r>
              <a:rPr lang="sk-SK" sz="2400" u="sng" dirty="0"/>
              <a:t>svojim zubom </a:t>
            </a:r>
            <a:r>
              <a:rPr lang="sk-SK" sz="2400" dirty="0"/>
              <a:t>správnu </a:t>
            </a:r>
            <a:r>
              <a:rPr lang="sk-SK" sz="2400" dirty="0" err="1"/>
              <a:t>starostivosť</a:t>
            </a:r>
            <a:r>
              <a:rPr lang="sk-SK" sz="2400" dirty="0"/>
              <a:t>.</a:t>
            </a:r>
          </a:p>
          <a:p>
            <a:pPr marL="0" indent="0">
              <a:buFont typeface="Wingdings 3" charset="2"/>
              <a:buNone/>
            </a:pPr>
            <a:r>
              <a:rPr lang="sk-SK" sz="2400" dirty="0"/>
              <a:t>A: Zakopol som o </a:t>
            </a:r>
            <a:r>
              <a:rPr lang="sk-SK" sz="2400" u="sng" dirty="0"/>
              <a:t>kamene</a:t>
            </a:r>
            <a:r>
              <a:rPr lang="sk-SK" sz="2400" dirty="0"/>
              <a:t>.</a:t>
            </a:r>
          </a:p>
          <a:p>
            <a:pPr marL="0" indent="0">
              <a:buFont typeface="Wingdings 3" charset="2"/>
              <a:buNone/>
            </a:pPr>
            <a:r>
              <a:rPr lang="sk-SK" sz="2400" dirty="0"/>
              <a:t>L: Koláčiky sú na </a:t>
            </a:r>
            <a:r>
              <a:rPr lang="sk-SK" sz="2400" u="sng" dirty="0"/>
              <a:t>tanierikoch</a:t>
            </a:r>
            <a:r>
              <a:rPr lang="sk-SK" sz="2400" dirty="0"/>
              <a:t>.</a:t>
            </a:r>
          </a:p>
          <a:p>
            <a:pPr marL="0" indent="0">
              <a:buFont typeface="Wingdings 3" charset="2"/>
              <a:buNone/>
            </a:pPr>
            <a:r>
              <a:rPr lang="sk-SK" sz="2400" dirty="0"/>
              <a:t>I: Vytrhla som burinu aj s </a:t>
            </a:r>
            <a:r>
              <a:rPr lang="sk-SK" sz="2400" u="sng" dirty="0"/>
              <a:t>koreňmi</a:t>
            </a:r>
            <a:r>
              <a:rPr lang="sk-SK" sz="2400" dirty="0"/>
              <a:t>.</a:t>
            </a:r>
          </a:p>
        </p:txBody>
      </p:sp>
      <p:sp>
        <p:nvSpPr>
          <p:cNvPr id="5" name="Zaoblený obdĺžnik 4"/>
          <p:cNvSpPr/>
          <p:nvPr/>
        </p:nvSpPr>
        <p:spPr>
          <a:xfrm>
            <a:off x="950488" y="3384771"/>
            <a:ext cx="2137269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On</a:t>
            </a:r>
          </a:p>
        </p:txBody>
      </p:sp>
      <p:sp>
        <p:nvSpPr>
          <p:cNvPr id="6" name="Zaoblený obdĺžnik 5"/>
          <p:cNvSpPr/>
          <p:nvPr/>
        </p:nvSpPr>
        <p:spPr>
          <a:xfrm>
            <a:off x="2639058" y="3888527"/>
            <a:ext cx="1160210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neho.</a:t>
            </a:r>
          </a:p>
        </p:txBody>
      </p:sp>
      <p:sp>
        <p:nvSpPr>
          <p:cNvPr id="8" name="Zaoblený obdĺžnik 7"/>
          <p:cNvSpPr/>
          <p:nvPr/>
        </p:nvSpPr>
        <p:spPr>
          <a:xfrm>
            <a:off x="2850523" y="4883551"/>
            <a:ext cx="1360869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oň</a:t>
            </a:r>
          </a:p>
        </p:txBody>
      </p:sp>
      <p:sp>
        <p:nvSpPr>
          <p:cNvPr id="9" name="Zaoblený obdĺžnik 8"/>
          <p:cNvSpPr/>
          <p:nvPr/>
        </p:nvSpPr>
        <p:spPr>
          <a:xfrm>
            <a:off x="2768409" y="5369493"/>
            <a:ext cx="979343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 ňom</a:t>
            </a:r>
          </a:p>
        </p:txBody>
      </p:sp>
      <p:sp>
        <p:nvSpPr>
          <p:cNvPr id="10" name="Zaoblený obdĺžnik 9"/>
          <p:cNvSpPr/>
          <p:nvPr/>
        </p:nvSpPr>
        <p:spPr>
          <a:xfrm>
            <a:off x="4057714" y="5868123"/>
            <a:ext cx="1415807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 ním</a:t>
            </a:r>
          </a:p>
        </p:txBody>
      </p:sp>
      <p:pic>
        <p:nvPicPr>
          <p:cNvPr id="17" name="Obrázok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488" y="4323094"/>
            <a:ext cx="4239698" cy="460464"/>
          </a:xfrm>
          <a:prstGeom prst="rect">
            <a:avLst/>
          </a:prstGeom>
        </p:spPr>
      </p:pic>
      <p:sp>
        <p:nvSpPr>
          <p:cNvPr id="11" name="Zaoblený obdĺžnik 10"/>
          <p:cNvSpPr/>
          <p:nvPr/>
        </p:nvSpPr>
        <p:spPr>
          <a:xfrm>
            <a:off x="6130345" y="3430584"/>
            <a:ext cx="2165516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Ony</a:t>
            </a:r>
          </a:p>
        </p:txBody>
      </p:sp>
      <p:sp>
        <p:nvSpPr>
          <p:cNvPr id="12" name="Zaoblený obdĺžnik 11"/>
          <p:cNvSpPr/>
          <p:nvPr/>
        </p:nvSpPr>
        <p:spPr>
          <a:xfrm>
            <a:off x="7534138" y="3886751"/>
            <a:ext cx="2292075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nich</a:t>
            </a:r>
          </a:p>
        </p:txBody>
      </p:sp>
      <p:sp>
        <p:nvSpPr>
          <p:cNvPr id="13" name="Zaoblený obdĺžnik 12"/>
          <p:cNvSpPr/>
          <p:nvPr/>
        </p:nvSpPr>
        <p:spPr>
          <a:xfrm>
            <a:off x="7031864" y="4371680"/>
            <a:ext cx="1983347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im</a:t>
            </a:r>
          </a:p>
        </p:txBody>
      </p:sp>
      <p:sp>
        <p:nvSpPr>
          <p:cNvPr id="14" name="Zaoblený obdĺžnik 13"/>
          <p:cNvSpPr/>
          <p:nvPr/>
        </p:nvSpPr>
        <p:spPr>
          <a:xfrm>
            <a:off x="8331146" y="4856609"/>
            <a:ext cx="1237857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ne</a:t>
            </a:r>
          </a:p>
        </p:txBody>
      </p:sp>
      <p:sp>
        <p:nvSpPr>
          <p:cNvPr id="15" name="Zaoblený obdĺžnik 14"/>
          <p:cNvSpPr/>
          <p:nvPr/>
        </p:nvSpPr>
        <p:spPr>
          <a:xfrm>
            <a:off x="8196968" y="5369971"/>
            <a:ext cx="1629245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 nich</a:t>
            </a:r>
          </a:p>
        </p:txBody>
      </p:sp>
      <p:sp>
        <p:nvSpPr>
          <p:cNvPr id="16" name="Zaoblený obdĺžnik 15"/>
          <p:cNvSpPr/>
          <p:nvPr/>
        </p:nvSpPr>
        <p:spPr>
          <a:xfrm>
            <a:off x="9376501" y="5841529"/>
            <a:ext cx="1106901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nimi</a:t>
            </a:r>
          </a:p>
        </p:txBody>
      </p:sp>
    </p:spTree>
    <p:extLst>
      <p:ext uri="{BB962C8B-B14F-4D97-AF65-F5344CB8AC3E}">
        <p14:creationId xmlns:p14="http://schemas.microsoft.com/office/powerpoint/2010/main" val="3582398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Osobné základné zámená</a:t>
            </a:r>
          </a:p>
        </p:txBody>
      </p:sp>
      <p:sp>
        <p:nvSpPr>
          <p:cNvPr id="4" name="Zaoblený obdĺžnik 3"/>
          <p:cNvSpPr/>
          <p:nvPr/>
        </p:nvSpPr>
        <p:spPr>
          <a:xfrm>
            <a:off x="2702415" y="3567447"/>
            <a:ext cx="1725769" cy="8242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/>
              <a:t>ja</a:t>
            </a:r>
          </a:p>
        </p:txBody>
      </p:sp>
      <p:sp>
        <p:nvSpPr>
          <p:cNvPr id="5" name="Zaoblený obdĺžnik 4"/>
          <p:cNvSpPr/>
          <p:nvPr/>
        </p:nvSpPr>
        <p:spPr>
          <a:xfrm>
            <a:off x="2702415" y="4518337"/>
            <a:ext cx="1725769" cy="8242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/>
              <a:t>ty</a:t>
            </a:r>
          </a:p>
        </p:txBody>
      </p:sp>
      <p:sp>
        <p:nvSpPr>
          <p:cNvPr id="6" name="Zaoblený obdĺžnik 5"/>
          <p:cNvSpPr/>
          <p:nvPr/>
        </p:nvSpPr>
        <p:spPr>
          <a:xfrm>
            <a:off x="850004" y="5469227"/>
            <a:ext cx="1725769" cy="8242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/>
              <a:t>on</a:t>
            </a:r>
          </a:p>
        </p:txBody>
      </p:sp>
      <p:sp>
        <p:nvSpPr>
          <p:cNvPr id="7" name="Zaoblený obdĺžnik 6"/>
          <p:cNvSpPr/>
          <p:nvPr/>
        </p:nvSpPr>
        <p:spPr>
          <a:xfrm>
            <a:off x="2702415" y="5469227"/>
            <a:ext cx="1725769" cy="8242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/>
              <a:t>ona</a:t>
            </a:r>
          </a:p>
        </p:txBody>
      </p:sp>
      <p:sp>
        <p:nvSpPr>
          <p:cNvPr id="8" name="Zaoblený obdĺžnik 7"/>
          <p:cNvSpPr/>
          <p:nvPr/>
        </p:nvSpPr>
        <p:spPr>
          <a:xfrm>
            <a:off x="4554826" y="5469227"/>
            <a:ext cx="1725769" cy="8242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/>
              <a:t>ono</a:t>
            </a:r>
          </a:p>
        </p:txBody>
      </p:sp>
      <p:sp>
        <p:nvSpPr>
          <p:cNvPr id="9" name="Zaoblený obdĺžnik 8"/>
          <p:cNvSpPr/>
          <p:nvPr/>
        </p:nvSpPr>
        <p:spPr>
          <a:xfrm>
            <a:off x="8368560" y="3567447"/>
            <a:ext cx="1725769" cy="8242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/>
              <a:t>my</a:t>
            </a:r>
          </a:p>
        </p:txBody>
      </p:sp>
      <p:sp>
        <p:nvSpPr>
          <p:cNvPr id="10" name="Zaoblený obdĺžnik 9"/>
          <p:cNvSpPr/>
          <p:nvPr/>
        </p:nvSpPr>
        <p:spPr>
          <a:xfrm>
            <a:off x="8368559" y="4518337"/>
            <a:ext cx="1725769" cy="8242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/>
              <a:t>vy</a:t>
            </a:r>
          </a:p>
        </p:txBody>
      </p:sp>
      <p:sp>
        <p:nvSpPr>
          <p:cNvPr id="11" name="Zaoblený obdĺžnik 10"/>
          <p:cNvSpPr/>
          <p:nvPr/>
        </p:nvSpPr>
        <p:spPr>
          <a:xfrm>
            <a:off x="7456396" y="5469227"/>
            <a:ext cx="1725769" cy="8242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/>
              <a:t>oni</a:t>
            </a:r>
          </a:p>
        </p:txBody>
      </p:sp>
      <p:sp>
        <p:nvSpPr>
          <p:cNvPr id="12" name="Zaoblený obdĺžnik 11"/>
          <p:cNvSpPr/>
          <p:nvPr/>
        </p:nvSpPr>
        <p:spPr>
          <a:xfrm>
            <a:off x="9310955" y="5469227"/>
            <a:ext cx="1725769" cy="8242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/>
              <a:t>ony</a:t>
            </a:r>
          </a:p>
        </p:txBody>
      </p:sp>
      <p:sp>
        <p:nvSpPr>
          <p:cNvPr id="13" name="Zaoblený obdĺžnik 12"/>
          <p:cNvSpPr/>
          <p:nvPr/>
        </p:nvSpPr>
        <p:spPr>
          <a:xfrm>
            <a:off x="2305316" y="2346040"/>
            <a:ext cx="2582218" cy="824248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/>
              <a:t>singulár</a:t>
            </a:r>
          </a:p>
        </p:txBody>
      </p:sp>
      <p:sp>
        <p:nvSpPr>
          <p:cNvPr id="14" name="Zaoblený obdĺžnik 13"/>
          <p:cNvSpPr/>
          <p:nvPr/>
        </p:nvSpPr>
        <p:spPr>
          <a:xfrm>
            <a:off x="7931237" y="2346040"/>
            <a:ext cx="2582218" cy="824248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/>
              <a:t>plurál</a:t>
            </a:r>
          </a:p>
        </p:txBody>
      </p:sp>
    </p:spTree>
    <p:extLst>
      <p:ext uri="{BB962C8B-B14F-4D97-AF65-F5344CB8AC3E}">
        <p14:creationId xmlns:p14="http://schemas.microsoft.com/office/powerpoint/2010/main" val="2654185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954" y="755373"/>
            <a:ext cx="8761413" cy="1285461"/>
          </a:xfrm>
        </p:spPr>
        <p:txBody>
          <a:bodyPr/>
          <a:lstStyle/>
          <a:p>
            <a:pPr algn="ctr"/>
            <a:r>
              <a:rPr lang="sk-SK" dirty="0"/>
              <a:t>Nahraď zámenami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3826" y="2358887"/>
            <a:ext cx="5492093" cy="41611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dirty="0"/>
              <a:t>ženský rod</a:t>
            </a:r>
          </a:p>
          <a:p>
            <a:pPr marL="0" indent="0">
              <a:buNone/>
            </a:pPr>
            <a:r>
              <a:rPr lang="sk-SK" sz="2400" dirty="0"/>
              <a:t>	</a:t>
            </a:r>
            <a:r>
              <a:rPr lang="sk-SK" sz="2400" dirty="0" err="1"/>
              <a:t>sg</a:t>
            </a:r>
            <a:r>
              <a:rPr lang="sk-SK" sz="2400" dirty="0"/>
              <a:t>.</a:t>
            </a:r>
          </a:p>
          <a:p>
            <a:pPr marL="0" indent="0">
              <a:buNone/>
            </a:pPr>
            <a:r>
              <a:rPr lang="sk-SK" sz="2400" dirty="0"/>
              <a:t>N: </a:t>
            </a:r>
            <a:r>
              <a:rPr lang="sk-SK" sz="2400" u="sng" dirty="0"/>
              <a:t>Mamička</a:t>
            </a:r>
            <a:r>
              <a:rPr lang="sk-SK" sz="2400" dirty="0"/>
              <a:t> rada číta.</a:t>
            </a:r>
          </a:p>
          <a:p>
            <a:pPr marL="0" indent="0">
              <a:buNone/>
            </a:pPr>
            <a:r>
              <a:rPr lang="sk-SK" sz="2400" dirty="0"/>
              <a:t>G: Dostala som darček od </a:t>
            </a:r>
            <a:r>
              <a:rPr lang="sk-SK" sz="2400" u="sng" dirty="0"/>
              <a:t>sestry</a:t>
            </a:r>
            <a:r>
              <a:rPr lang="sk-SK" sz="2400" dirty="0"/>
              <a:t>.</a:t>
            </a:r>
          </a:p>
          <a:p>
            <a:pPr marL="0" indent="0">
              <a:buNone/>
            </a:pPr>
            <a:r>
              <a:rPr lang="sk-SK" sz="2400" dirty="0"/>
              <a:t>D: Poviem to </a:t>
            </a:r>
            <a:r>
              <a:rPr lang="sk-SK" sz="2400" u="sng" dirty="0"/>
              <a:t>kamarátke</a:t>
            </a:r>
            <a:r>
              <a:rPr lang="sk-SK" sz="2400" dirty="0"/>
              <a:t>.</a:t>
            </a:r>
          </a:p>
          <a:p>
            <a:pPr marL="0" indent="0">
              <a:buNone/>
            </a:pPr>
            <a:r>
              <a:rPr lang="sk-SK" sz="2400" dirty="0"/>
              <a:t>A: Dostala som </a:t>
            </a:r>
            <a:r>
              <a:rPr lang="sk-SK" sz="2400" u="sng" dirty="0"/>
              <a:t>jednotku</a:t>
            </a:r>
            <a:r>
              <a:rPr lang="sk-SK" sz="2400" dirty="0"/>
              <a:t>!</a:t>
            </a:r>
          </a:p>
          <a:p>
            <a:pPr marL="0" indent="0">
              <a:buNone/>
            </a:pPr>
            <a:r>
              <a:rPr lang="sk-SK" sz="2400" dirty="0"/>
              <a:t>L: Mám v </a:t>
            </a:r>
            <a:r>
              <a:rPr lang="sk-SK" sz="2400" u="sng" dirty="0"/>
              <a:t>žiackej knižke </a:t>
            </a:r>
            <a:r>
              <a:rPr lang="sk-SK" sz="2400" dirty="0"/>
              <a:t>poznámku.</a:t>
            </a:r>
          </a:p>
          <a:p>
            <a:pPr marL="0" indent="0">
              <a:buNone/>
            </a:pPr>
            <a:r>
              <a:rPr lang="sk-SK" sz="2400" dirty="0"/>
              <a:t>I: Našla som pod </a:t>
            </a:r>
            <a:r>
              <a:rPr lang="sk-SK" sz="2400" u="sng" dirty="0"/>
              <a:t>posteľou</a:t>
            </a:r>
            <a:r>
              <a:rPr lang="sk-SK" sz="2400" dirty="0"/>
              <a:t> papuču.</a:t>
            </a:r>
          </a:p>
        </p:txBody>
      </p:sp>
      <p:sp>
        <p:nvSpPr>
          <p:cNvPr id="4" name="Zástupný symbol obsahu 2"/>
          <p:cNvSpPr txBox="1">
            <a:spLocks/>
          </p:cNvSpPr>
          <p:nvPr/>
        </p:nvSpPr>
        <p:spPr>
          <a:xfrm>
            <a:off x="5955918" y="2358887"/>
            <a:ext cx="6236081" cy="4161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sk-SK" sz="2400" dirty="0"/>
              <a:t>Ženský rod </a:t>
            </a:r>
          </a:p>
          <a:p>
            <a:pPr marL="0" indent="0">
              <a:buFont typeface="Wingdings 3" charset="2"/>
              <a:buNone/>
            </a:pPr>
            <a:r>
              <a:rPr lang="sk-SK" sz="2400" dirty="0"/>
              <a:t>	</a:t>
            </a:r>
            <a:r>
              <a:rPr lang="sk-SK" sz="2400" dirty="0" err="1"/>
              <a:t>pl</a:t>
            </a:r>
            <a:r>
              <a:rPr lang="sk-SK" sz="2400" dirty="0"/>
              <a:t>.</a:t>
            </a:r>
          </a:p>
          <a:p>
            <a:pPr marL="0" indent="0">
              <a:buFont typeface="Wingdings 3" charset="2"/>
              <a:buNone/>
            </a:pPr>
            <a:r>
              <a:rPr lang="sk-SK" sz="2400" dirty="0"/>
              <a:t>N: </a:t>
            </a:r>
            <a:r>
              <a:rPr lang="sk-SK" sz="2400" u="sng" dirty="0"/>
              <a:t>Spolužiačky</a:t>
            </a:r>
            <a:r>
              <a:rPr lang="sk-SK" sz="2400" dirty="0"/>
              <a:t> idú nakupovať.</a:t>
            </a:r>
          </a:p>
          <a:p>
            <a:pPr marL="0" indent="0">
              <a:buFont typeface="Wingdings 3" charset="2"/>
              <a:buNone/>
            </a:pPr>
            <a:r>
              <a:rPr lang="sk-SK" sz="2400" dirty="0"/>
              <a:t>G: Vyber si z týchto </a:t>
            </a:r>
            <a:r>
              <a:rPr lang="sk-SK" sz="2400" u="sng" dirty="0"/>
              <a:t>košieľ</a:t>
            </a:r>
            <a:r>
              <a:rPr lang="sk-SK" sz="2400" dirty="0"/>
              <a:t>.</a:t>
            </a:r>
          </a:p>
          <a:p>
            <a:pPr marL="0" indent="0">
              <a:buFont typeface="Wingdings 3" charset="2"/>
              <a:buNone/>
            </a:pPr>
            <a:r>
              <a:rPr lang="sk-SK" sz="2400" dirty="0"/>
              <a:t>D: Poviem tú novinku </a:t>
            </a:r>
            <a:r>
              <a:rPr lang="sk-SK" sz="2400" u="sng" dirty="0"/>
              <a:t>sestrám</a:t>
            </a:r>
            <a:r>
              <a:rPr lang="sk-SK" sz="2400" dirty="0"/>
              <a:t>.</a:t>
            </a:r>
          </a:p>
          <a:p>
            <a:pPr marL="0" indent="0">
              <a:buFont typeface="Wingdings 3" charset="2"/>
              <a:buNone/>
            </a:pPr>
            <a:r>
              <a:rPr lang="sk-SK" sz="2400" dirty="0"/>
              <a:t>A: Mám </a:t>
            </a:r>
            <a:r>
              <a:rPr lang="sk-SK" sz="2400" u="sng" dirty="0"/>
              <a:t>dve nové sukne</a:t>
            </a:r>
            <a:r>
              <a:rPr lang="sk-SK" sz="2400" dirty="0"/>
              <a:t>.</a:t>
            </a:r>
          </a:p>
          <a:p>
            <a:pPr marL="0" indent="0">
              <a:buFont typeface="Wingdings 3" charset="2"/>
              <a:buNone/>
            </a:pPr>
            <a:r>
              <a:rPr lang="sk-SK" sz="2400" dirty="0"/>
              <a:t>L: Koláčiky sú na </a:t>
            </a:r>
            <a:r>
              <a:rPr lang="sk-SK" sz="2400" u="sng" dirty="0"/>
              <a:t>táckach</a:t>
            </a:r>
            <a:r>
              <a:rPr lang="sk-SK" sz="2400" dirty="0"/>
              <a:t>.</a:t>
            </a:r>
          </a:p>
          <a:p>
            <a:pPr marL="0" indent="0">
              <a:buFont typeface="Wingdings 3" charset="2"/>
              <a:buNone/>
            </a:pPr>
            <a:r>
              <a:rPr lang="sk-SK" sz="2400" dirty="0"/>
              <a:t>I: Zacvičím si s </a:t>
            </a:r>
            <a:r>
              <a:rPr lang="sk-SK" sz="2400" u="sng" dirty="0"/>
              <a:t>činkami</a:t>
            </a:r>
            <a:r>
              <a:rPr lang="sk-SK" sz="2400" dirty="0"/>
              <a:t>.</a:t>
            </a:r>
          </a:p>
        </p:txBody>
      </p:sp>
      <p:sp>
        <p:nvSpPr>
          <p:cNvPr id="5" name="Zaoblený obdĺžnik 4"/>
          <p:cNvSpPr/>
          <p:nvPr/>
        </p:nvSpPr>
        <p:spPr>
          <a:xfrm>
            <a:off x="930610" y="3384771"/>
            <a:ext cx="1413345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Ona</a:t>
            </a:r>
          </a:p>
        </p:txBody>
      </p:sp>
      <p:sp>
        <p:nvSpPr>
          <p:cNvPr id="6" name="Zaoblený obdĺžnik 5"/>
          <p:cNvSpPr/>
          <p:nvPr/>
        </p:nvSpPr>
        <p:spPr>
          <a:xfrm>
            <a:off x="4522782" y="3884644"/>
            <a:ext cx="783314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nej</a:t>
            </a:r>
          </a:p>
        </p:txBody>
      </p:sp>
      <p:sp>
        <p:nvSpPr>
          <p:cNvPr id="8" name="Zaoblený obdĺžnik 7"/>
          <p:cNvSpPr/>
          <p:nvPr/>
        </p:nvSpPr>
        <p:spPr>
          <a:xfrm>
            <a:off x="2843525" y="4867738"/>
            <a:ext cx="1277714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ju</a:t>
            </a:r>
          </a:p>
        </p:txBody>
      </p:sp>
      <p:sp>
        <p:nvSpPr>
          <p:cNvPr id="9" name="Zaoblený obdĺžnik 8"/>
          <p:cNvSpPr/>
          <p:nvPr/>
        </p:nvSpPr>
        <p:spPr>
          <a:xfrm>
            <a:off x="2009104" y="5360393"/>
            <a:ext cx="1988707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 nej</a:t>
            </a:r>
          </a:p>
        </p:txBody>
      </p:sp>
      <p:sp>
        <p:nvSpPr>
          <p:cNvPr id="10" name="Zaoblený obdĺžnik 9"/>
          <p:cNvSpPr/>
          <p:nvPr/>
        </p:nvSpPr>
        <p:spPr>
          <a:xfrm>
            <a:off x="3106976" y="5853048"/>
            <a:ext cx="1297600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 ňou</a:t>
            </a:r>
          </a:p>
        </p:txBody>
      </p:sp>
      <p:sp>
        <p:nvSpPr>
          <p:cNvPr id="18" name="Zaoblený obdĺžnik 17"/>
          <p:cNvSpPr/>
          <p:nvPr/>
        </p:nvSpPr>
        <p:spPr>
          <a:xfrm>
            <a:off x="2510679" y="4375083"/>
            <a:ext cx="1610559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jej</a:t>
            </a:r>
          </a:p>
        </p:txBody>
      </p:sp>
      <p:sp>
        <p:nvSpPr>
          <p:cNvPr id="11" name="Zaoblený obdĺžnik 10"/>
          <p:cNvSpPr/>
          <p:nvPr/>
        </p:nvSpPr>
        <p:spPr>
          <a:xfrm>
            <a:off x="6448095" y="3397650"/>
            <a:ext cx="1717111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Ony</a:t>
            </a:r>
          </a:p>
        </p:txBody>
      </p:sp>
      <p:sp>
        <p:nvSpPr>
          <p:cNvPr id="12" name="Zaoblený obdĺžnik 11"/>
          <p:cNvSpPr/>
          <p:nvPr/>
        </p:nvSpPr>
        <p:spPr>
          <a:xfrm>
            <a:off x="7927920" y="3884644"/>
            <a:ext cx="1821387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nich</a:t>
            </a:r>
          </a:p>
        </p:txBody>
      </p:sp>
      <p:sp>
        <p:nvSpPr>
          <p:cNvPr id="14" name="Zaoblený obdĺžnik 13"/>
          <p:cNvSpPr/>
          <p:nvPr/>
        </p:nvSpPr>
        <p:spPr>
          <a:xfrm>
            <a:off x="7332408" y="4812078"/>
            <a:ext cx="2262353" cy="4048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ich</a:t>
            </a:r>
          </a:p>
        </p:txBody>
      </p:sp>
      <p:sp>
        <p:nvSpPr>
          <p:cNvPr id="15" name="Zaoblený obdĺžnik 14"/>
          <p:cNvSpPr/>
          <p:nvPr/>
        </p:nvSpPr>
        <p:spPr>
          <a:xfrm>
            <a:off x="8510562" y="5373818"/>
            <a:ext cx="1238746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 nich</a:t>
            </a:r>
          </a:p>
        </p:txBody>
      </p:sp>
      <p:sp>
        <p:nvSpPr>
          <p:cNvPr id="16" name="Zaoblený obdĺžnik 15"/>
          <p:cNvSpPr/>
          <p:nvPr/>
        </p:nvSpPr>
        <p:spPr>
          <a:xfrm>
            <a:off x="8165206" y="5853048"/>
            <a:ext cx="1146219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nimi</a:t>
            </a:r>
          </a:p>
        </p:txBody>
      </p:sp>
      <p:sp>
        <p:nvSpPr>
          <p:cNvPr id="13" name="Zaoblený obdĺžnik 12"/>
          <p:cNvSpPr/>
          <p:nvPr/>
        </p:nvSpPr>
        <p:spPr>
          <a:xfrm>
            <a:off x="9174894" y="4375083"/>
            <a:ext cx="1128205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im</a:t>
            </a:r>
          </a:p>
        </p:txBody>
      </p:sp>
    </p:spTree>
    <p:extLst>
      <p:ext uri="{BB962C8B-B14F-4D97-AF65-F5344CB8AC3E}">
        <p14:creationId xmlns:p14="http://schemas.microsoft.com/office/powerpoint/2010/main" val="1695396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 animBg="1"/>
      <p:bldP spid="18" grpId="0" animBg="1"/>
      <p:bldP spid="11" grpId="0" animBg="1"/>
      <p:bldP spid="12" grpId="0" animBg="1"/>
      <p:bldP spid="14" grpId="0" animBg="1"/>
      <p:bldP spid="15" grpId="0" animBg="1"/>
      <p:bldP spid="16" grpId="0" animBg="1"/>
      <p:bldP spid="1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4027" y="764665"/>
            <a:ext cx="8761413" cy="1285461"/>
          </a:xfrm>
        </p:spPr>
        <p:txBody>
          <a:bodyPr/>
          <a:lstStyle/>
          <a:p>
            <a:pPr algn="ctr"/>
            <a:r>
              <a:rPr lang="sk-SK" dirty="0"/>
              <a:t>Nahraď zámenami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3826" y="2358887"/>
            <a:ext cx="5492093" cy="41611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dirty="0"/>
              <a:t>Stredný rod</a:t>
            </a:r>
          </a:p>
          <a:p>
            <a:pPr marL="0" indent="0">
              <a:buNone/>
            </a:pPr>
            <a:r>
              <a:rPr lang="sk-SK" sz="2400" dirty="0"/>
              <a:t>	</a:t>
            </a:r>
            <a:r>
              <a:rPr lang="sk-SK" sz="2400" dirty="0" err="1"/>
              <a:t>sg</a:t>
            </a:r>
            <a:r>
              <a:rPr lang="sk-SK" sz="2400" dirty="0"/>
              <a:t>.</a:t>
            </a:r>
          </a:p>
          <a:p>
            <a:pPr marL="0" indent="0">
              <a:buNone/>
            </a:pPr>
            <a:r>
              <a:rPr lang="sk-SK" sz="2400" dirty="0"/>
              <a:t>N: </a:t>
            </a:r>
            <a:r>
              <a:rPr lang="sk-SK" sz="2400" u="sng" dirty="0"/>
              <a:t>Dieťa</a:t>
            </a:r>
            <a:r>
              <a:rPr lang="sk-SK" sz="2400" dirty="0"/>
              <a:t> rado kreslí.</a:t>
            </a:r>
          </a:p>
          <a:p>
            <a:pPr marL="0" indent="0">
              <a:buNone/>
            </a:pPr>
            <a:r>
              <a:rPr lang="sk-SK" sz="2400" dirty="0"/>
              <a:t>G: Práve idem z </a:t>
            </a:r>
            <a:r>
              <a:rPr lang="sk-SK" sz="2400" u="sng" dirty="0"/>
              <a:t>mesta</a:t>
            </a:r>
            <a:r>
              <a:rPr lang="sk-SK" sz="2400" dirty="0"/>
              <a:t>.</a:t>
            </a:r>
          </a:p>
          <a:p>
            <a:pPr marL="0" indent="0">
              <a:buNone/>
            </a:pPr>
            <a:r>
              <a:rPr lang="sk-SK" sz="2400" dirty="0"/>
              <a:t>D: </a:t>
            </a:r>
            <a:r>
              <a:rPr lang="sk-SK" sz="2400" u="sng" dirty="0"/>
              <a:t>Srdcu</a:t>
            </a:r>
            <a:r>
              <a:rPr lang="sk-SK" sz="2400" dirty="0"/>
              <a:t> Nerozkážeš.</a:t>
            </a:r>
          </a:p>
          <a:p>
            <a:pPr marL="0" indent="0">
              <a:buNone/>
            </a:pPr>
            <a:r>
              <a:rPr lang="sk-SK" sz="2400" dirty="0"/>
              <a:t>A: Treba vyzdvihnúť </a:t>
            </a:r>
            <a:r>
              <a:rPr lang="sk-SK" sz="2400" u="sng" dirty="0"/>
              <a:t>dieťa</a:t>
            </a:r>
            <a:r>
              <a:rPr lang="sk-SK" sz="2400" dirty="0"/>
              <a:t>.</a:t>
            </a:r>
          </a:p>
          <a:p>
            <a:pPr marL="0" indent="0">
              <a:buNone/>
            </a:pPr>
            <a:r>
              <a:rPr lang="sk-SK" sz="2400" dirty="0"/>
              <a:t>L: Mám jednotky na </a:t>
            </a:r>
            <a:r>
              <a:rPr lang="sk-SK" sz="2400" u="sng" dirty="0"/>
              <a:t>vysvedčení</a:t>
            </a:r>
            <a:r>
              <a:rPr lang="sk-SK" sz="2400" dirty="0"/>
              <a:t>.</a:t>
            </a:r>
          </a:p>
          <a:p>
            <a:pPr marL="0" indent="0">
              <a:buNone/>
            </a:pPr>
            <a:r>
              <a:rPr lang="sk-SK" sz="2400" dirty="0"/>
              <a:t>I: Ide von s </a:t>
            </a:r>
            <a:r>
              <a:rPr lang="sk-SK" sz="2400" u="sng" dirty="0"/>
              <a:t>dievčaťom</a:t>
            </a:r>
            <a:r>
              <a:rPr lang="sk-SK" sz="2400" dirty="0"/>
              <a:t>.</a:t>
            </a:r>
          </a:p>
        </p:txBody>
      </p:sp>
      <p:sp>
        <p:nvSpPr>
          <p:cNvPr id="4" name="Zástupný symbol obsahu 2"/>
          <p:cNvSpPr txBox="1">
            <a:spLocks/>
          </p:cNvSpPr>
          <p:nvPr/>
        </p:nvSpPr>
        <p:spPr>
          <a:xfrm>
            <a:off x="5955918" y="2358887"/>
            <a:ext cx="6236081" cy="4161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sk-SK" sz="2400" dirty="0"/>
              <a:t>Stredný rod </a:t>
            </a:r>
          </a:p>
          <a:p>
            <a:pPr marL="0" indent="0">
              <a:buFont typeface="Wingdings 3" charset="2"/>
              <a:buNone/>
            </a:pPr>
            <a:r>
              <a:rPr lang="sk-SK" sz="2400" dirty="0"/>
              <a:t>	</a:t>
            </a:r>
            <a:r>
              <a:rPr lang="sk-SK" sz="2400" dirty="0" err="1"/>
              <a:t>pl</a:t>
            </a:r>
            <a:r>
              <a:rPr lang="sk-SK" sz="2400" dirty="0"/>
              <a:t>.</a:t>
            </a:r>
          </a:p>
          <a:p>
            <a:pPr marL="0" indent="0">
              <a:buNone/>
            </a:pPr>
            <a:r>
              <a:rPr lang="sk-SK" sz="2400" dirty="0"/>
              <a:t>N:    </a:t>
            </a:r>
            <a:r>
              <a:rPr lang="sk-SK" sz="2400" u="sng" dirty="0"/>
              <a:t>Oči</a:t>
            </a:r>
            <a:r>
              <a:rPr lang="sk-SK" sz="2400" dirty="0"/>
              <a:t> ju bolia.</a:t>
            </a:r>
          </a:p>
          <a:p>
            <a:pPr marL="0" indent="0">
              <a:buFont typeface="Wingdings 3" charset="2"/>
              <a:buNone/>
            </a:pPr>
            <a:r>
              <a:rPr lang="sk-SK" sz="2400" dirty="0"/>
              <a:t>G: Vtáčiky vyleteli z </a:t>
            </a:r>
            <a:r>
              <a:rPr lang="sk-SK" sz="2400" u="sng" dirty="0"/>
              <a:t>hniezd</a:t>
            </a:r>
            <a:r>
              <a:rPr lang="sk-SK" sz="2400" dirty="0"/>
              <a:t>.</a:t>
            </a:r>
          </a:p>
          <a:p>
            <a:pPr marL="0" indent="0">
              <a:buFont typeface="Wingdings 3" charset="2"/>
              <a:buNone/>
            </a:pPr>
            <a:r>
              <a:rPr lang="sk-SK" sz="2400" dirty="0"/>
              <a:t>D: Povieme to aj </a:t>
            </a:r>
            <a:r>
              <a:rPr lang="sk-SK" sz="2400" u="sng" dirty="0"/>
              <a:t>ostatným deťom</a:t>
            </a:r>
            <a:r>
              <a:rPr lang="sk-SK" sz="2400" dirty="0"/>
              <a:t>.</a:t>
            </a:r>
          </a:p>
          <a:p>
            <a:pPr marL="0" indent="0">
              <a:buFont typeface="Wingdings 3" charset="2"/>
              <a:buNone/>
            </a:pPr>
            <a:r>
              <a:rPr lang="sk-SK" sz="2400" dirty="0"/>
              <a:t>A: Dostaneme </a:t>
            </a:r>
            <a:r>
              <a:rPr lang="sk-SK" sz="2400" u="sng" dirty="0"/>
              <a:t>vysvedčenia</a:t>
            </a:r>
            <a:r>
              <a:rPr lang="sk-SK" sz="2400" dirty="0"/>
              <a:t>.</a:t>
            </a:r>
          </a:p>
          <a:p>
            <a:pPr marL="0" indent="0">
              <a:buFont typeface="Wingdings 3" charset="2"/>
              <a:buNone/>
            </a:pPr>
            <a:r>
              <a:rPr lang="sk-SK" sz="2400" dirty="0"/>
              <a:t>L: Mačka je pri </a:t>
            </a:r>
            <a:r>
              <a:rPr lang="sk-SK" sz="2400" u="sng" dirty="0"/>
              <a:t>mačiatkach</a:t>
            </a:r>
            <a:r>
              <a:rPr lang="sk-SK" sz="2400" dirty="0"/>
              <a:t>.</a:t>
            </a:r>
          </a:p>
          <a:p>
            <a:pPr marL="0" indent="0">
              <a:buFont typeface="Wingdings 3" charset="2"/>
              <a:buNone/>
            </a:pPr>
            <a:r>
              <a:rPr lang="sk-SK" sz="2400" dirty="0"/>
              <a:t>I: Na Slovensku sa platí </a:t>
            </a:r>
            <a:r>
              <a:rPr lang="sk-SK" sz="2400" u="sng" dirty="0"/>
              <a:t>eurami</a:t>
            </a:r>
            <a:r>
              <a:rPr lang="sk-SK" sz="2400" dirty="0"/>
              <a:t>.</a:t>
            </a:r>
          </a:p>
        </p:txBody>
      </p:sp>
      <p:sp>
        <p:nvSpPr>
          <p:cNvPr id="5" name="Zaoblený obdĺžnik 4"/>
          <p:cNvSpPr/>
          <p:nvPr/>
        </p:nvSpPr>
        <p:spPr>
          <a:xfrm>
            <a:off x="862885" y="3370618"/>
            <a:ext cx="927279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Ono</a:t>
            </a:r>
          </a:p>
        </p:txBody>
      </p:sp>
      <p:sp>
        <p:nvSpPr>
          <p:cNvPr id="6" name="Zaoblený obdĺžnik 5"/>
          <p:cNvSpPr/>
          <p:nvPr/>
        </p:nvSpPr>
        <p:spPr>
          <a:xfrm>
            <a:off x="2947004" y="3870491"/>
            <a:ext cx="1100130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neho.</a:t>
            </a:r>
          </a:p>
        </p:txBody>
      </p:sp>
      <p:sp>
        <p:nvSpPr>
          <p:cNvPr id="9" name="Zaoblený obdĺžnik 8"/>
          <p:cNvSpPr/>
          <p:nvPr/>
        </p:nvSpPr>
        <p:spPr>
          <a:xfrm>
            <a:off x="3557462" y="5358488"/>
            <a:ext cx="1650642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 ňom</a:t>
            </a:r>
          </a:p>
        </p:txBody>
      </p:sp>
      <p:sp>
        <p:nvSpPr>
          <p:cNvPr id="10" name="Zaoblený obdĺžnik 9"/>
          <p:cNvSpPr/>
          <p:nvPr/>
        </p:nvSpPr>
        <p:spPr>
          <a:xfrm>
            <a:off x="2212720" y="5872312"/>
            <a:ext cx="1597093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 ním</a:t>
            </a:r>
          </a:p>
        </p:txBody>
      </p:sp>
      <p:sp>
        <p:nvSpPr>
          <p:cNvPr id="11" name="Zaoblený obdĺžnik 10"/>
          <p:cNvSpPr/>
          <p:nvPr/>
        </p:nvSpPr>
        <p:spPr>
          <a:xfrm>
            <a:off x="6373596" y="3381263"/>
            <a:ext cx="862091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Ony</a:t>
            </a:r>
          </a:p>
        </p:txBody>
      </p:sp>
      <p:sp>
        <p:nvSpPr>
          <p:cNvPr id="12" name="Zaoblený obdĺžnik 11"/>
          <p:cNvSpPr/>
          <p:nvPr/>
        </p:nvSpPr>
        <p:spPr>
          <a:xfrm>
            <a:off x="8967943" y="3870491"/>
            <a:ext cx="944684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nich</a:t>
            </a:r>
          </a:p>
        </p:txBody>
      </p:sp>
      <p:sp>
        <p:nvSpPr>
          <p:cNvPr id="13" name="Zaoblený obdĺžnik 12"/>
          <p:cNvSpPr/>
          <p:nvPr/>
        </p:nvSpPr>
        <p:spPr>
          <a:xfrm>
            <a:off x="8550268" y="4360709"/>
            <a:ext cx="2422532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im</a:t>
            </a:r>
          </a:p>
        </p:txBody>
      </p:sp>
      <p:sp>
        <p:nvSpPr>
          <p:cNvPr id="14" name="Zaoblený obdĺžnik 13"/>
          <p:cNvSpPr/>
          <p:nvPr/>
        </p:nvSpPr>
        <p:spPr>
          <a:xfrm>
            <a:off x="8219558" y="4813154"/>
            <a:ext cx="1918356" cy="4048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ich</a:t>
            </a:r>
          </a:p>
        </p:txBody>
      </p:sp>
      <p:sp>
        <p:nvSpPr>
          <p:cNvPr id="15" name="Zaoblený obdĺžnik 14"/>
          <p:cNvSpPr/>
          <p:nvPr/>
        </p:nvSpPr>
        <p:spPr>
          <a:xfrm>
            <a:off x="8259314" y="5358489"/>
            <a:ext cx="1772582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 nich</a:t>
            </a:r>
          </a:p>
        </p:txBody>
      </p:sp>
      <p:sp>
        <p:nvSpPr>
          <p:cNvPr id="16" name="Zaoblený obdĺžnik 15"/>
          <p:cNvSpPr/>
          <p:nvPr/>
        </p:nvSpPr>
        <p:spPr>
          <a:xfrm>
            <a:off x="9440286" y="5872313"/>
            <a:ext cx="1015680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nimi</a:t>
            </a:r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326" y="4360709"/>
            <a:ext cx="2891236" cy="425941"/>
          </a:xfrm>
          <a:prstGeom prst="rect">
            <a:avLst/>
          </a:prstGeom>
        </p:spPr>
      </p:pic>
      <p:pic>
        <p:nvPicPr>
          <p:cNvPr id="17" name="Obrázok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7130" y="4830201"/>
            <a:ext cx="3421975" cy="446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109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4027" y="764665"/>
            <a:ext cx="8761413" cy="1285461"/>
          </a:xfrm>
        </p:spPr>
        <p:txBody>
          <a:bodyPr/>
          <a:lstStyle/>
          <a:p>
            <a:pPr algn="ctr"/>
            <a:r>
              <a:rPr lang="sk-SK" dirty="0"/>
              <a:t>Doplň vhodné zámeno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120348" y="2358887"/>
            <a:ext cx="7951304" cy="41611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dirty="0"/>
              <a:t>Polož to </a:t>
            </a:r>
            <a:r>
              <a:rPr lang="sk-SK" sz="2400" u="sng" dirty="0"/>
              <a:t>na stôl</a:t>
            </a:r>
            <a:r>
              <a:rPr lang="sk-SK" sz="2400" dirty="0"/>
              <a:t>! 			Polož to ______!</a:t>
            </a:r>
          </a:p>
          <a:p>
            <a:pPr marL="0" indent="0">
              <a:buNone/>
            </a:pPr>
            <a:r>
              <a:rPr lang="sk-SK" sz="2400" dirty="0"/>
              <a:t>Poprosím </a:t>
            </a:r>
            <a:r>
              <a:rPr lang="sk-SK" sz="2400" u="sng" dirty="0"/>
              <a:t>Milku</a:t>
            </a:r>
            <a:r>
              <a:rPr lang="sk-SK" sz="2400" dirty="0"/>
              <a:t>.				Poprosím _____.</a:t>
            </a:r>
          </a:p>
          <a:p>
            <a:pPr marL="0" indent="0">
              <a:buNone/>
            </a:pPr>
            <a:r>
              <a:rPr lang="sk-SK" sz="2400" dirty="0"/>
              <a:t>Prídeme pre </a:t>
            </a:r>
            <a:r>
              <a:rPr lang="sk-SK" sz="2400" u="sng" dirty="0"/>
              <a:t>deti</a:t>
            </a:r>
            <a:r>
              <a:rPr lang="sk-SK" sz="2400" dirty="0"/>
              <a:t>.			Prídeme pre _____.</a:t>
            </a:r>
          </a:p>
          <a:p>
            <a:pPr marL="0" indent="0">
              <a:buNone/>
            </a:pPr>
            <a:r>
              <a:rPr lang="sk-SK" sz="2400" dirty="0"/>
              <a:t>Prídeme pre </a:t>
            </a:r>
            <a:r>
              <a:rPr lang="sk-SK" sz="2400" u="sng" dirty="0"/>
              <a:t>chlapcov</a:t>
            </a:r>
            <a:r>
              <a:rPr lang="sk-SK" sz="2400" dirty="0"/>
              <a:t>. 	Prídeme pre _____ .</a:t>
            </a:r>
          </a:p>
          <a:p>
            <a:pPr marL="0" indent="0">
              <a:buNone/>
            </a:pPr>
            <a:r>
              <a:rPr lang="sk-SK" sz="2400" dirty="0"/>
              <a:t>Schovám sa </a:t>
            </a:r>
            <a:r>
              <a:rPr lang="sk-SK" sz="2400" u="sng" dirty="0"/>
              <a:t>za plot</a:t>
            </a:r>
            <a:r>
              <a:rPr lang="sk-SK" sz="2400" dirty="0"/>
              <a:t>.		Schovám sa _____.</a:t>
            </a:r>
          </a:p>
          <a:p>
            <a:pPr marL="0" indent="0">
              <a:buNone/>
            </a:pPr>
            <a:r>
              <a:rPr lang="sk-SK" sz="2400" dirty="0"/>
              <a:t>Dám ti </a:t>
            </a:r>
            <a:r>
              <a:rPr lang="sk-SK" sz="2400" u="sng" dirty="0"/>
              <a:t>na Martina</a:t>
            </a:r>
            <a:r>
              <a:rPr lang="sk-SK" sz="2400" dirty="0"/>
              <a:t> číslo.	Dám ti ________ číslo.</a:t>
            </a:r>
          </a:p>
          <a:p>
            <a:pPr marL="0" indent="0">
              <a:buNone/>
            </a:pPr>
            <a:r>
              <a:rPr lang="sk-SK" sz="2400" u="sng" dirty="0"/>
              <a:t>Mne a Jurovi</a:t>
            </a:r>
            <a:r>
              <a:rPr lang="sk-SK" sz="2400" dirty="0"/>
              <a:t> kúpi zošit.	_____ kúpi zošit.</a:t>
            </a:r>
          </a:p>
          <a:p>
            <a:pPr marL="0" indent="0">
              <a:buNone/>
            </a:pPr>
            <a:r>
              <a:rPr lang="sk-SK" sz="2400" u="sng" dirty="0"/>
              <a:t>Ty a Katka</a:t>
            </a:r>
            <a:r>
              <a:rPr lang="sk-SK" sz="2400" dirty="0"/>
              <a:t> idete do kina.	_____ idete do kina.</a:t>
            </a:r>
          </a:p>
        </p:txBody>
      </p:sp>
      <p:sp>
        <p:nvSpPr>
          <p:cNvPr id="16" name="Zaoblený obdĺžnik 15"/>
          <p:cNvSpPr/>
          <p:nvPr/>
        </p:nvSpPr>
        <p:spPr>
          <a:xfrm>
            <a:off x="7072250" y="2385391"/>
            <a:ext cx="945312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naň</a:t>
            </a:r>
          </a:p>
        </p:txBody>
      </p:sp>
      <p:sp>
        <p:nvSpPr>
          <p:cNvPr id="18" name="Zaoblený obdĺžnik 17"/>
          <p:cNvSpPr/>
          <p:nvPr/>
        </p:nvSpPr>
        <p:spPr>
          <a:xfrm>
            <a:off x="7237902" y="2910837"/>
            <a:ext cx="792912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ju</a:t>
            </a:r>
          </a:p>
        </p:txBody>
      </p:sp>
      <p:sp>
        <p:nvSpPr>
          <p:cNvPr id="19" name="Zaoblený obdĺžnik 18"/>
          <p:cNvSpPr/>
          <p:nvPr/>
        </p:nvSpPr>
        <p:spPr>
          <a:xfrm>
            <a:off x="7721607" y="3380948"/>
            <a:ext cx="792912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ne</a:t>
            </a:r>
          </a:p>
        </p:txBody>
      </p:sp>
      <p:sp>
        <p:nvSpPr>
          <p:cNvPr id="20" name="Zaoblený obdĺžnik 19"/>
          <p:cNvSpPr/>
          <p:nvPr/>
        </p:nvSpPr>
        <p:spPr>
          <a:xfrm>
            <a:off x="7714981" y="3864652"/>
            <a:ext cx="872427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nich</a:t>
            </a:r>
          </a:p>
        </p:txBody>
      </p:sp>
      <p:sp>
        <p:nvSpPr>
          <p:cNvPr id="21" name="Zaoblený obdĺžnik 20"/>
          <p:cNvSpPr/>
          <p:nvPr/>
        </p:nvSpPr>
        <p:spPr>
          <a:xfrm>
            <a:off x="7728234" y="4381152"/>
            <a:ext cx="792912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zaň</a:t>
            </a:r>
          </a:p>
        </p:txBody>
      </p:sp>
      <p:sp>
        <p:nvSpPr>
          <p:cNvPr id="22" name="Zaoblený obdĺžnik 21"/>
          <p:cNvSpPr/>
          <p:nvPr/>
        </p:nvSpPr>
        <p:spPr>
          <a:xfrm>
            <a:off x="6914332" y="4850248"/>
            <a:ext cx="1210358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naňho</a:t>
            </a:r>
          </a:p>
        </p:txBody>
      </p:sp>
      <p:sp>
        <p:nvSpPr>
          <p:cNvPr id="23" name="Zaoblený obdĺžnik 22"/>
          <p:cNvSpPr/>
          <p:nvPr/>
        </p:nvSpPr>
        <p:spPr>
          <a:xfrm>
            <a:off x="5724939" y="5360504"/>
            <a:ext cx="974032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Nám</a:t>
            </a:r>
          </a:p>
        </p:txBody>
      </p:sp>
      <p:sp>
        <p:nvSpPr>
          <p:cNvPr id="24" name="Zaoblený obdĺžnik 23"/>
          <p:cNvSpPr/>
          <p:nvPr/>
        </p:nvSpPr>
        <p:spPr>
          <a:xfrm>
            <a:off x="5870713" y="5843867"/>
            <a:ext cx="828258" cy="34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Vy</a:t>
            </a:r>
          </a:p>
        </p:txBody>
      </p:sp>
    </p:spTree>
    <p:extLst>
      <p:ext uri="{BB962C8B-B14F-4D97-AF65-F5344CB8AC3E}">
        <p14:creationId xmlns:p14="http://schemas.microsoft.com/office/powerpoint/2010/main" val="3195772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4027" y="450574"/>
            <a:ext cx="10008773" cy="1599553"/>
          </a:xfrm>
        </p:spPr>
        <p:txBody>
          <a:bodyPr/>
          <a:lstStyle/>
          <a:p>
            <a:pPr algn="ctr"/>
            <a:r>
              <a:rPr lang="sk-SK" sz="3200" dirty="0"/>
              <a:t>Rozoznáš osobné základné zámená od privlastňovacích?</a:t>
            </a:r>
            <a:br>
              <a:rPr lang="sk-SK" dirty="0"/>
            </a:br>
            <a:r>
              <a:rPr lang="sk-SK" b="1" dirty="0"/>
              <a:t>Zakrúžkuj osobné základné zámená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120348" y="2531163"/>
            <a:ext cx="7951304" cy="3591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dirty="0"/>
              <a:t>Videl som </a:t>
            </a:r>
            <a:r>
              <a:rPr lang="sk-SK" sz="2400" u="sng" dirty="0"/>
              <a:t>ich</a:t>
            </a:r>
            <a:r>
              <a:rPr lang="sk-SK" sz="2400" dirty="0"/>
              <a:t> v aute.		Videl som </a:t>
            </a:r>
            <a:r>
              <a:rPr lang="sk-SK" sz="2400" u="sng" dirty="0"/>
              <a:t>ich</a:t>
            </a:r>
            <a:r>
              <a:rPr lang="sk-SK" sz="2400" dirty="0"/>
              <a:t> auto.</a:t>
            </a:r>
          </a:p>
          <a:p>
            <a:pPr marL="0" indent="0">
              <a:buNone/>
            </a:pPr>
            <a:r>
              <a:rPr lang="sk-SK" sz="2400" dirty="0"/>
              <a:t>Poviem </a:t>
            </a:r>
            <a:r>
              <a:rPr lang="sk-SK" sz="2400" u="sng" dirty="0"/>
              <a:t>jej</a:t>
            </a:r>
            <a:r>
              <a:rPr lang="sk-SK" sz="2400" dirty="0"/>
              <a:t> sestre.			Poviem </a:t>
            </a:r>
            <a:r>
              <a:rPr lang="sk-SK" sz="2400" u="sng" dirty="0"/>
              <a:t>jej</a:t>
            </a:r>
            <a:r>
              <a:rPr lang="sk-SK" sz="2400" dirty="0"/>
              <a:t> novinku.</a:t>
            </a:r>
          </a:p>
          <a:p>
            <a:pPr marL="0" indent="0">
              <a:buNone/>
            </a:pPr>
            <a:r>
              <a:rPr lang="sk-SK" sz="2400" dirty="0"/>
              <a:t>To je </a:t>
            </a:r>
            <a:r>
              <a:rPr lang="sk-SK" sz="2400" u="sng" dirty="0"/>
              <a:t>jeho</a:t>
            </a:r>
            <a:r>
              <a:rPr lang="sk-SK" sz="2400" dirty="0"/>
              <a:t> sveter.			</a:t>
            </a:r>
            <a:r>
              <a:rPr lang="sk-SK" sz="2400" u="sng" dirty="0"/>
              <a:t>Jeho</a:t>
            </a:r>
            <a:r>
              <a:rPr lang="sk-SK" sz="2400" dirty="0"/>
              <a:t> sme nezavolali.</a:t>
            </a:r>
          </a:p>
          <a:p>
            <a:pPr marL="0" indent="0">
              <a:buNone/>
            </a:pPr>
            <a:r>
              <a:rPr lang="sk-SK" sz="2400" u="sng" dirty="0"/>
              <a:t>Váš</a:t>
            </a:r>
            <a:r>
              <a:rPr lang="sk-SK" sz="2400" dirty="0"/>
              <a:t> pes ušiel.				Stretli sme </a:t>
            </a:r>
            <a:r>
              <a:rPr lang="sk-SK" sz="2400" u="sng" dirty="0"/>
              <a:t>vás</a:t>
            </a:r>
            <a:r>
              <a:rPr lang="sk-SK" sz="2400" dirty="0"/>
              <a:t>.</a:t>
            </a:r>
          </a:p>
          <a:p>
            <a:pPr marL="0" indent="0">
              <a:buNone/>
            </a:pPr>
            <a:r>
              <a:rPr lang="sk-SK" sz="2400" dirty="0"/>
              <a:t>Počujete </a:t>
            </a:r>
            <a:r>
              <a:rPr lang="sk-SK" sz="2400" u="sng" dirty="0"/>
              <a:t>nás</a:t>
            </a:r>
            <a:r>
              <a:rPr lang="sk-SK" sz="2400" dirty="0"/>
              <a:t>?				Máte </a:t>
            </a:r>
            <a:r>
              <a:rPr lang="sk-SK" sz="2400" u="sng" dirty="0"/>
              <a:t>náš</a:t>
            </a:r>
            <a:r>
              <a:rPr lang="sk-SK" sz="2400" dirty="0"/>
              <a:t> telefón?</a:t>
            </a:r>
          </a:p>
          <a:p>
            <a:pPr marL="0" indent="0">
              <a:buNone/>
            </a:pPr>
            <a:r>
              <a:rPr lang="sk-SK" sz="2400" dirty="0"/>
              <a:t>Poznám </a:t>
            </a:r>
            <a:r>
              <a:rPr lang="sk-SK" sz="2400" u="sng" dirty="0"/>
              <a:t>ich</a:t>
            </a:r>
            <a:r>
              <a:rPr lang="sk-SK" sz="2400" dirty="0"/>
              <a:t> učiteľa.		Poznám </a:t>
            </a:r>
            <a:r>
              <a:rPr lang="sk-SK" sz="2400" u="sng" dirty="0"/>
              <a:t>ich</a:t>
            </a:r>
            <a:r>
              <a:rPr lang="sk-SK" sz="2400" dirty="0"/>
              <a:t>.</a:t>
            </a:r>
          </a:p>
          <a:p>
            <a:pPr marL="0" indent="0">
              <a:buNone/>
            </a:pPr>
            <a:r>
              <a:rPr lang="sk-SK" sz="2400" dirty="0"/>
              <a:t>Požičiam si </a:t>
            </a:r>
            <a:r>
              <a:rPr lang="sk-SK" sz="2400" u="sng" dirty="0"/>
              <a:t>jeho</a:t>
            </a:r>
            <a:r>
              <a:rPr lang="sk-SK" sz="2400" dirty="0"/>
              <a:t> pero.		</a:t>
            </a:r>
            <a:r>
              <a:rPr lang="sk-SK" sz="2400" u="sng" dirty="0"/>
              <a:t>Jeho</a:t>
            </a:r>
            <a:r>
              <a:rPr lang="sk-SK" sz="2400" dirty="0"/>
              <a:t> nie je ľahké nájsť.</a:t>
            </a:r>
          </a:p>
        </p:txBody>
      </p:sp>
      <p:sp>
        <p:nvSpPr>
          <p:cNvPr id="4" name="Ovál 3"/>
          <p:cNvSpPr/>
          <p:nvPr/>
        </p:nvSpPr>
        <p:spPr>
          <a:xfrm>
            <a:off x="3644348" y="2531163"/>
            <a:ext cx="609600" cy="450574"/>
          </a:xfrm>
          <a:prstGeom prst="ellipse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" name="Ovál 12"/>
          <p:cNvSpPr/>
          <p:nvPr/>
        </p:nvSpPr>
        <p:spPr>
          <a:xfrm>
            <a:off x="6950765" y="3021493"/>
            <a:ext cx="496957" cy="450574"/>
          </a:xfrm>
          <a:prstGeom prst="ellipse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4" name="Ovál 13"/>
          <p:cNvSpPr/>
          <p:nvPr/>
        </p:nvSpPr>
        <p:spPr>
          <a:xfrm>
            <a:off x="5719934" y="3558206"/>
            <a:ext cx="945909" cy="450574"/>
          </a:xfrm>
          <a:prstGeom prst="ellipse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5" name="Ovál 14"/>
          <p:cNvSpPr/>
          <p:nvPr/>
        </p:nvSpPr>
        <p:spPr>
          <a:xfrm>
            <a:off x="7368210" y="4008780"/>
            <a:ext cx="644421" cy="450574"/>
          </a:xfrm>
          <a:prstGeom prst="ellipse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7" name="Ovál 16"/>
          <p:cNvSpPr/>
          <p:nvPr/>
        </p:nvSpPr>
        <p:spPr>
          <a:xfrm>
            <a:off x="3578088" y="4512362"/>
            <a:ext cx="609600" cy="450574"/>
          </a:xfrm>
          <a:prstGeom prst="ellipse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5" name="Ovál 24"/>
          <p:cNvSpPr/>
          <p:nvPr/>
        </p:nvSpPr>
        <p:spPr>
          <a:xfrm>
            <a:off x="7063410" y="4996067"/>
            <a:ext cx="609600" cy="450574"/>
          </a:xfrm>
          <a:prstGeom prst="ellipse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6" name="Ovál 25"/>
          <p:cNvSpPr/>
          <p:nvPr/>
        </p:nvSpPr>
        <p:spPr>
          <a:xfrm>
            <a:off x="5757189" y="5506275"/>
            <a:ext cx="945909" cy="450574"/>
          </a:xfrm>
          <a:prstGeom prst="ellipse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36310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14" grpId="0" animBg="1"/>
      <p:bldP spid="15" grpId="0" animBg="1"/>
      <p:bldP spid="17" grpId="0" animBg="1"/>
      <p:bldP spid="25" grpId="0" animBg="1"/>
      <p:bldP spid="2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/>
              <a:t>Ďakujem za pozornosť</a:t>
            </a: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2206" y="3199891"/>
            <a:ext cx="3766908" cy="2996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522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Ja - singulár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606458" y="2558975"/>
            <a:ext cx="2847351" cy="564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Ja</a:t>
            </a:r>
            <a:r>
              <a:rPr lang="sk-SK" sz="2400" dirty="0"/>
              <a:t> idem do školy.</a:t>
            </a:r>
          </a:p>
        </p:txBody>
      </p:sp>
      <p:sp>
        <p:nvSpPr>
          <p:cNvPr id="4" name="Zaoblený obdĺžnik 3"/>
          <p:cNvSpPr/>
          <p:nvPr/>
        </p:nvSpPr>
        <p:spPr>
          <a:xfrm>
            <a:off x="347731" y="2541073"/>
            <a:ext cx="3026534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N: Kto? Čo?</a:t>
            </a:r>
          </a:p>
        </p:txBody>
      </p:sp>
      <p:sp>
        <p:nvSpPr>
          <p:cNvPr id="5" name="Zaoblený obdĺžnik 4"/>
          <p:cNvSpPr/>
          <p:nvPr/>
        </p:nvSpPr>
        <p:spPr>
          <a:xfrm>
            <a:off x="347731" y="3234386"/>
            <a:ext cx="3026534" cy="731713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G: Od koho?    </a:t>
            </a:r>
          </a:p>
          <a:p>
            <a:r>
              <a:rPr lang="sk-SK" sz="2400" dirty="0"/>
              <a:t>          Od čoho?</a:t>
            </a:r>
          </a:p>
        </p:txBody>
      </p:sp>
      <p:sp>
        <p:nvSpPr>
          <p:cNvPr id="6" name="Zaoblený obdĺžnik 5"/>
          <p:cNvSpPr/>
          <p:nvPr/>
        </p:nvSpPr>
        <p:spPr>
          <a:xfrm>
            <a:off x="347730" y="4094827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D: Komu? Čomu?</a:t>
            </a:r>
          </a:p>
        </p:txBody>
      </p:sp>
      <p:sp>
        <p:nvSpPr>
          <p:cNvPr id="7" name="Zaoblený obdĺžnik 6"/>
          <p:cNvSpPr/>
          <p:nvPr/>
        </p:nvSpPr>
        <p:spPr>
          <a:xfrm>
            <a:off x="347730" y="4788140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A: Koho? Čo?</a:t>
            </a:r>
          </a:p>
        </p:txBody>
      </p:sp>
      <p:sp>
        <p:nvSpPr>
          <p:cNvPr id="8" name="Zaoblený obdĺžnik 7"/>
          <p:cNvSpPr/>
          <p:nvPr/>
        </p:nvSpPr>
        <p:spPr>
          <a:xfrm>
            <a:off x="347730" y="5455215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L: O kom? O čom?</a:t>
            </a:r>
          </a:p>
        </p:txBody>
      </p:sp>
      <p:sp>
        <p:nvSpPr>
          <p:cNvPr id="9" name="Zaoblený obdĺžnik 8"/>
          <p:cNvSpPr/>
          <p:nvPr/>
        </p:nvSpPr>
        <p:spPr>
          <a:xfrm>
            <a:off x="347730" y="6122290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I: S kým? S čím?</a:t>
            </a:r>
          </a:p>
        </p:txBody>
      </p:sp>
      <p:sp>
        <p:nvSpPr>
          <p:cNvPr id="10" name="Zástupný symbol obsahu 2"/>
          <p:cNvSpPr txBox="1">
            <a:spLocks/>
          </p:cNvSpPr>
          <p:nvPr/>
        </p:nvSpPr>
        <p:spPr>
          <a:xfrm>
            <a:off x="3606458" y="3284723"/>
            <a:ext cx="3881020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Odo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mňa</a:t>
            </a:r>
            <a:r>
              <a:rPr lang="sk-SK" sz="2400" dirty="0"/>
              <a:t> dostala pero.</a:t>
            </a:r>
          </a:p>
        </p:txBody>
      </p:sp>
      <p:sp>
        <p:nvSpPr>
          <p:cNvPr id="11" name="Zástupný symbol obsahu 2"/>
          <p:cNvSpPr txBox="1">
            <a:spLocks/>
          </p:cNvSpPr>
          <p:nvPr/>
        </p:nvSpPr>
        <p:spPr>
          <a:xfrm>
            <a:off x="3606458" y="4119516"/>
            <a:ext cx="3377438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Mne</a:t>
            </a:r>
            <a:r>
              <a:rPr lang="sk-SK" sz="2400" dirty="0"/>
              <a:t> budú trhať zub.</a:t>
            </a:r>
          </a:p>
        </p:txBody>
      </p:sp>
      <p:sp>
        <p:nvSpPr>
          <p:cNvPr id="12" name="Zástupný symbol obsahu 2"/>
          <p:cNvSpPr txBox="1">
            <a:spLocks/>
          </p:cNvSpPr>
          <p:nvPr/>
        </p:nvSpPr>
        <p:spPr>
          <a:xfrm>
            <a:off x="3606458" y="4874409"/>
            <a:ext cx="2847351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Mňa</a:t>
            </a:r>
            <a:r>
              <a:rPr lang="sk-SK" sz="2400" dirty="0"/>
              <a:t> bolí zub.</a:t>
            </a:r>
          </a:p>
        </p:txBody>
      </p:sp>
      <p:sp>
        <p:nvSpPr>
          <p:cNvPr id="13" name="Zástupný symbol obsahu 2"/>
          <p:cNvSpPr txBox="1">
            <a:spLocks/>
          </p:cNvSpPr>
          <p:nvPr/>
        </p:nvSpPr>
        <p:spPr>
          <a:xfrm>
            <a:off x="6983896" y="4874409"/>
            <a:ext cx="2847351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Počuješ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ma</a:t>
            </a:r>
            <a:r>
              <a:rPr lang="sk-SK" sz="2400" dirty="0"/>
              <a:t>?</a:t>
            </a:r>
          </a:p>
        </p:txBody>
      </p:sp>
      <p:sp>
        <p:nvSpPr>
          <p:cNvPr id="14" name="Zástupný symbol obsahu 2"/>
          <p:cNvSpPr txBox="1">
            <a:spLocks/>
          </p:cNvSpPr>
          <p:nvPr/>
        </p:nvSpPr>
        <p:spPr>
          <a:xfrm>
            <a:off x="6983895" y="4156401"/>
            <a:ext cx="2932472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Budú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mi</a:t>
            </a:r>
            <a:r>
              <a:rPr lang="sk-SK" sz="2400" dirty="0"/>
              <a:t> trhať zub.</a:t>
            </a:r>
          </a:p>
        </p:txBody>
      </p:sp>
      <p:sp>
        <p:nvSpPr>
          <p:cNvPr id="15" name="Zástupný symbol obsahu 2"/>
          <p:cNvSpPr txBox="1">
            <a:spLocks/>
          </p:cNvSpPr>
          <p:nvPr/>
        </p:nvSpPr>
        <p:spPr>
          <a:xfrm>
            <a:off x="3606458" y="5455216"/>
            <a:ext cx="2847351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Hovoríte o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mne</a:t>
            </a:r>
            <a:r>
              <a:rPr lang="sk-SK" sz="2400" dirty="0"/>
              <a:t>?</a:t>
            </a:r>
          </a:p>
        </p:txBody>
      </p:sp>
      <p:sp>
        <p:nvSpPr>
          <p:cNvPr id="16" name="Zástupný symbol obsahu 2"/>
          <p:cNvSpPr txBox="1">
            <a:spLocks/>
          </p:cNvSpPr>
          <p:nvPr/>
        </p:nvSpPr>
        <p:spPr>
          <a:xfrm>
            <a:off x="3606458" y="6122291"/>
            <a:ext cx="4199072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Pôjdeš so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mnou</a:t>
            </a:r>
            <a:r>
              <a:rPr lang="sk-SK" sz="2400" dirty="0"/>
              <a:t> do kina?</a:t>
            </a:r>
          </a:p>
        </p:txBody>
      </p:sp>
    </p:spTree>
    <p:extLst>
      <p:ext uri="{BB962C8B-B14F-4D97-AF65-F5344CB8AC3E}">
        <p14:creationId xmlns:p14="http://schemas.microsoft.com/office/powerpoint/2010/main" val="1979384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build="p"/>
      <p:bldP spid="11" grpId="0" build="p"/>
      <p:bldP spid="12" grpId="0" build="p"/>
      <p:bldP spid="13" grpId="0" build="p"/>
      <p:bldP spid="14" grpId="0" build="p"/>
      <p:bldP spid="15" grpId="0" build="p"/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Ja – plurál (my)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606458" y="2558975"/>
            <a:ext cx="3523212" cy="564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My</a:t>
            </a:r>
            <a:r>
              <a:rPr lang="sk-SK" sz="2400" dirty="0"/>
              <a:t> ideme do školy.</a:t>
            </a:r>
          </a:p>
        </p:txBody>
      </p:sp>
      <p:sp>
        <p:nvSpPr>
          <p:cNvPr id="4" name="Zaoblený obdĺžnik 3"/>
          <p:cNvSpPr/>
          <p:nvPr/>
        </p:nvSpPr>
        <p:spPr>
          <a:xfrm>
            <a:off x="347731" y="2541073"/>
            <a:ext cx="3026534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N: Kto? Čo?</a:t>
            </a:r>
          </a:p>
        </p:txBody>
      </p:sp>
      <p:sp>
        <p:nvSpPr>
          <p:cNvPr id="5" name="Zaoblený obdĺžnik 4"/>
          <p:cNvSpPr/>
          <p:nvPr/>
        </p:nvSpPr>
        <p:spPr>
          <a:xfrm>
            <a:off x="347731" y="3234386"/>
            <a:ext cx="3026534" cy="731713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G: Bez koho?    </a:t>
            </a:r>
          </a:p>
          <a:p>
            <a:r>
              <a:rPr lang="sk-SK" sz="2400" dirty="0"/>
              <a:t>          Bez čoho?</a:t>
            </a:r>
          </a:p>
        </p:txBody>
      </p:sp>
      <p:sp>
        <p:nvSpPr>
          <p:cNvPr id="6" name="Zaoblený obdĺžnik 5"/>
          <p:cNvSpPr/>
          <p:nvPr/>
        </p:nvSpPr>
        <p:spPr>
          <a:xfrm>
            <a:off x="347730" y="4094827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D: Komu? Čomu?</a:t>
            </a:r>
          </a:p>
        </p:txBody>
      </p:sp>
      <p:sp>
        <p:nvSpPr>
          <p:cNvPr id="7" name="Zaoblený obdĺžnik 6"/>
          <p:cNvSpPr/>
          <p:nvPr/>
        </p:nvSpPr>
        <p:spPr>
          <a:xfrm>
            <a:off x="347730" y="4788140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A: Koho? Čo?</a:t>
            </a:r>
          </a:p>
        </p:txBody>
      </p:sp>
      <p:sp>
        <p:nvSpPr>
          <p:cNvPr id="8" name="Zaoblený obdĺžnik 7"/>
          <p:cNvSpPr/>
          <p:nvPr/>
        </p:nvSpPr>
        <p:spPr>
          <a:xfrm>
            <a:off x="347730" y="5455215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L: O kom? O čom?</a:t>
            </a:r>
          </a:p>
        </p:txBody>
      </p:sp>
      <p:sp>
        <p:nvSpPr>
          <p:cNvPr id="9" name="Zaoblený obdĺžnik 8"/>
          <p:cNvSpPr/>
          <p:nvPr/>
        </p:nvSpPr>
        <p:spPr>
          <a:xfrm>
            <a:off x="347730" y="6122290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I: S kým? S čím?</a:t>
            </a:r>
          </a:p>
        </p:txBody>
      </p:sp>
      <p:sp>
        <p:nvSpPr>
          <p:cNvPr id="10" name="Zástupný symbol obsahu 2"/>
          <p:cNvSpPr txBox="1">
            <a:spLocks/>
          </p:cNvSpPr>
          <p:nvPr/>
        </p:nvSpPr>
        <p:spPr>
          <a:xfrm>
            <a:off x="3606458" y="3284723"/>
            <a:ext cx="3881020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Ten darček je od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nás</a:t>
            </a:r>
            <a:r>
              <a:rPr lang="sk-SK" sz="2400" dirty="0"/>
              <a:t>.</a:t>
            </a:r>
          </a:p>
        </p:txBody>
      </p:sp>
      <p:sp>
        <p:nvSpPr>
          <p:cNvPr id="11" name="Zástupný symbol obsahu 2"/>
          <p:cNvSpPr txBox="1">
            <a:spLocks/>
          </p:cNvSpPr>
          <p:nvPr/>
        </p:nvSpPr>
        <p:spPr>
          <a:xfrm>
            <a:off x="3606458" y="4119516"/>
            <a:ext cx="3377438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Povieš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nám</a:t>
            </a:r>
            <a:r>
              <a:rPr lang="sk-SK" sz="2400" dirty="0"/>
              <a:t> to?</a:t>
            </a:r>
          </a:p>
        </p:txBody>
      </p:sp>
      <p:sp>
        <p:nvSpPr>
          <p:cNvPr id="13" name="Zástupný symbol obsahu 2"/>
          <p:cNvSpPr txBox="1">
            <a:spLocks/>
          </p:cNvSpPr>
          <p:nvPr/>
        </p:nvSpPr>
        <p:spPr>
          <a:xfrm>
            <a:off x="3606458" y="4853783"/>
            <a:ext cx="2847351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Počuješ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nás</a:t>
            </a:r>
            <a:r>
              <a:rPr lang="sk-SK" sz="2400" dirty="0"/>
              <a:t>?</a:t>
            </a:r>
          </a:p>
        </p:txBody>
      </p:sp>
      <p:sp>
        <p:nvSpPr>
          <p:cNvPr id="15" name="Zástupný symbol obsahu 2"/>
          <p:cNvSpPr txBox="1">
            <a:spLocks/>
          </p:cNvSpPr>
          <p:nvPr/>
        </p:nvSpPr>
        <p:spPr>
          <a:xfrm>
            <a:off x="3606458" y="5455216"/>
            <a:ext cx="2847351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Hovoríte o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nás</a:t>
            </a:r>
            <a:r>
              <a:rPr lang="sk-SK" sz="2400" dirty="0"/>
              <a:t>?</a:t>
            </a:r>
          </a:p>
        </p:txBody>
      </p:sp>
      <p:sp>
        <p:nvSpPr>
          <p:cNvPr id="16" name="Zástupný symbol obsahu 2"/>
          <p:cNvSpPr txBox="1">
            <a:spLocks/>
          </p:cNvSpPr>
          <p:nvPr/>
        </p:nvSpPr>
        <p:spPr>
          <a:xfrm>
            <a:off x="3606458" y="6122291"/>
            <a:ext cx="4199072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Pôjdeš s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nami</a:t>
            </a:r>
            <a:r>
              <a:rPr lang="sk-SK" sz="2400" dirty="0"/>
              <a:t> do kina?</a:t>
            </a:r>
          </a:p>
        </p:txBody>
      </p:sp>
    </p:spTree>
    <p:extLst>
      <p:ext uri="{BB962C8B-B14F-4D97-AF65-F5344CB8AC3E}">
        <p14:creationId xmlns:p14="http://schemas.microsoft.com/office/powerpoint/2010/main" val="1025095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build="p"/>
      <p:bldP spid="11" grpId="0" build="p"/>
      <p:bldP spid="13" grpId="0" build="p"/>
      <p:bldP spid="15" grpId="0" build="p"/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Zámeno ja - skloňovanie</a:t>
            </a:r>
          </a:p>
        </p:txBody>
      </p:sp>
      <p:sp>
        <p:nvSpPr>
          <p:cNvPr id="4" name="Zaoblený obdĺžnik 3"/>
          <p:cNvSpPr/>
          <p:nvPr/>
        </p:nvSpPr>
        <p:spPr>
          <a:xfrm>
            <a:off x="851313" y="2501316"/>
            <a:ext cx="3026534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N: Kto? Čo?</a:t>
            </a:r>
          </a:p>
        </p:txBody>
      </p:sp>
      <p:sp>
        <p:nvSpPr>
          <p:cNvPr id="5" name="Zaoblený obdĺžnik 4"/>
          <p:cNvSpPr/>
          <p:nvPr/>
        </p:nvSpPr>
        <p:spPr>
          <a:xfrm>
            <a:off x="851313" y="3194629"/>
            <a:ext cx="3026534" cy="731713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G: Bez koho?    </a:t>
            </a:r>
          </a:p>
          <a:p>
            <a:r>
              <a:rPr lang="sk-SK" sz="2400" dirty="0"/>
              <a:t>          Bez čoho?</a:t>
            </a:r>
          </a:p>
        </p:txBody>
      </p:sp>
      <p:sp>
        <p:nvSpPr>
          <p:cNvPr id="6" name="Zaoblený obdĺžnik 5"/>
          <p:cNvSpPr/>
          <p:nvPr/>
        </p:nvSpPr>
        <p:spPr>
          <a:xfrm>
            <a:off x="851312" y="4055070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D: Komu? Čomu?</a:t>
            </a:r>
          </a:p>
        </p:txBody>
      </p:sp>
      <p:sp>
        <p:nvSpPr>
          <p:cNvPr id="7" name="Zaoblený obdĺžnik 6"/>
          <p:cNvSpPr/>
          <p:nvPr/>
        </p:nvSpPr>
        <p:spPr>
          <a:xfrm>
            <a:off x="851312" y="4748383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A: Koho? Čo?</a:t>
            </a:r>
          </a:p>
        </p:txBody>
      </p:sp>
      <p:sp>
        <p:nvSpPr>
          <p:cNvPr id="8" name="Zaoblený obdĺžnik 7"/>
          <p:cNvSpPr/>
          <p:nvPr/>
        </p:nvSpPr>
        <p:spPr>
          <a:xfrm>
            <a:off x="851312" y="5415458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L: O kom? O čom?</a:t>
            </a:r>
          </a:p>
        </p:txBody>
      </p:sp>
      <p:sp>
        <p:nvSpPr>
          <p:cNvPr id="9" name="Zaoblený obdĺžnik 8"/>
          <p:cNvSpPr/>
          <p:nvPr/>
        </p:nvSpPr>
        <p:spPr>
          <a:xfrm>
            <a:off x="851312" y="6082533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I: S kým? S čím?</a:t>
            </a:r>
          </a:p>
        </p:txBody>
      </p:sp>
      <p:sp>
        <p:nvSpPr>
          <p:cNvPr id="20" name="Zaoblený obdĺžnik 19"/>
          <p:cNvSpPr/>
          <p:nvPr/>
        </p:nvSpPr>
        <p:spPr>
          <a:xfrm>
            <a:off x="5010473" y="1853166"/>
            <a:ext cx="2057538" cy="56458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singulár</a:t>
            </a:r>
          </a:p>
        </p:txBody>
      </p:sp>
      <p:sp>
        <p:nvSpPr>
          <p:cNvPr id="21" name="Zaoblený obdĺžnik 20"/>
          <p:cNvSpPr/>
          <p:nvPr/>
        </p:nvSpPr>
        <p:spPr>
          <a:xfrm>
            <a:off x="8515673" y="1853166"/>
            <a:ext cx="2057538" cy="56458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plurál</a:t>
            </a:r>
          </a:p>
        </p:txBody>
      </p:sp>
      <p:sp>
        <p:nvSpPr>
          <p:cNvPr id="22" name="Zaoblený obdĺžnik 21"/>
          <p:cNvSpPr/>
          <p:nvPr/>
        </p:nvSpPr>
        <p:spPr>
          <a:xfrm>
            <a:off x="5010473" y="2501316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ja</a:t>
            </a:r>
          </a:p>
        </p:txBody>
      </p:sp>
      <p:sp>
        <p:nvSpPr>
          <p:cNvPr id="23" name="Zaoblený obdĺžnik 22"/>
          <p:cNvSpPr/>
          <p:nvPr/>
        </p:nvSpPr>
        <p:spPr>
          <a:xfrm>
            <a:off x="5010473" y="3278192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(bezo) mňa</a:t>
            </a:r>
          </a:p>
        </p:txBody>
      </p:sp>
      <p:sp>
        <p:nvSpPr>
          <p:cNvPr id="24" name="Zaoblený obdĺžnik 23"/>
          <p:cNvSpPr/>
          <p:nvPr/>
        </p:nvSpPr>
        <p:spPr>
          <a:xfrm>
            <a:off x="5010473" y="4055068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mne / mi</a:t>
            </a:r>
          </a:p>
        </p:txBody>
      </p:sp>
      <p:sp>
        <p:nvSpPr>
          <p:cNvPr id="25" name="Zaoblený obdĺžnik 24"/>
          <p:cNvSpPr/>
          <p:nvPr/>
        </p:nvSpPr>
        <p:spPr>
          <a:xfrm>
            <a:off x="5010473" y="4748382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mňa / ma</a:t>
            </a:r>
          </a:p>
        </p:txBody>
      </p:sp>
      <p:sp>
        <p:nvSpPr>
          <p:cNvPr id="26" name="Zaoblený obdĺžnik 25"/>
          <p:cNvSpPr/>
          <p:nvPr/>
        </p:nvSpPr>
        <p:spPr>
          <a:xfrm>
            <a:off x="5010473" y="5415457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(o) mne</a:t>
            </a:r>
          </a:p>
        </p:txBody>
      </p:sp>
      <p:sp>
        <p:nvSpPr>
          <p:cNvPr id="27" name="Zaoblený obdĺžnik 26"/>
          <p:cNvSpPr/>
          <p:nvPr/>
        </p:nvSpPr>
        <p:spPr>
          <a:xfrm>
            <a:off x="5010473" y="6082532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(so) mnou</a:t>
            </a:r>
          </a:p>
        </p:txBody>
      </p:sp>
      <p:sp>
        <p:nvSpPr>
          <p:cNvPr id="28" name="Zaoblený obdĺžnik 27"/>
          <p:cNvSpPr/>
          <p:nvPr/>
        </p:nvSpPr>
        <p:spPr>
          <a:xfrm>
            <a:off x="8515673" y="2501316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my</a:t>
            </a:r>
          </a:p>
        </p:txBody>
      </p:sp>
      <p:sp>
        <p:nvSpPr>
          <p:cNvPr id="29" name="Zaoblený obdĺžnik 28"/>
          <p:cNvSpPr/>
          <p:nvPr/>
        </p:nvSpPr>
        <p:spPr>
          <a:xfrm>
            <a:off x="8515673" y="3278192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(od) nás</a:t>
            </a:r>
          </a:p>
        </p:txBody>
      </p:sp>
      <p:sp>
        <p:nvSpPr>
          <p:cNvPr id="30" name="Zaoblený obdĺžnik 29"/>
          <p:cNvSpPr/>
          <p:nvPr/>
        </p:nvSpPr>
        <p:spPr>
          <a:xfrm>
            <a:off x="8515673" y="4055068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nám</a:t>
            </a:r>
          </a:p>
        </p:txBody>
      </p:sp>
      <p:sp>
        <p:nvSpPr>
          <p:cNvPr id="31" name="Zaoblený obdĺžnik 30"/>
          <p:cNvSpPr/>
          <p:nvPr/>
        </p:nvSpPr>
        <p:spPr>
          <a:xfrm>
            <a:off x="8515673" y="4748382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nás</a:t>
            </a:r>
          </a:p>
        </p:txBody>
      </p:sp>
      <p:sp>
        <p:nvSpPr>
          <p:cNvPr id="32" name="Zaoblený obdĺžnik 31"/>
          <p:cNvSpPr/>
          <p:nvPr/>
        </p:nvSpPr>
        <p:spPr>
          <a:xfrm>
            <a:off x="8515673" y="5415457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(o) nás</a:t>
            </a:r>
          </a:p>
        </p:txBody>
      </p:sp>
      <p:sp>
        <p:nvSpPr>
          <p:cNvPr id="33" name="Zaoblený obdĺžnik 32"/>
          <p:cNvSpPr/>
          <p:nvPr/>
        </p:nvSpPr>
        <p:spPr>
          <a:xfrm>
            <a:off x="8515673" y="6082532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(s) nami</a:t>
            </a:r>
          </a:p>
        </p:txBody>
      </p:sp>
    </p:spTree>
    <p:extLst>
      <p:ext uri="{BB962C8B-B14F-4D97-AF65-F5344CB8AC3E}">
        <p14:creationId xmlns:p14="http://schemas.microsoft.com/office/powerpoint/2010/main" val="2175304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Ty - singulár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606458" y="2558975"/>
            <a:ext cx="2847351" cy="564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Ty</a:t>
            </a:r>
            <a:r>
              <a:rPr lang="sk-SK" sz="2400" dirty="0"/>
              <a:t> píšeš.</a:t>
            </a:r>
          </a:p>
        </p:txBody>
      </p:sp>
      <p:sp>
        <p:nvSpPr>
          <p:cNvPr id="4" name="Zaoblený obdĺžnik 3"/>
          <p:cNvSpPr/>
          <p:nvPr/>
        </p:nvSpPr>
        <p:spPr>
          <a:xfrm>
            <a:off x="347731" y="2541073"/>
            <a:ext cx="3026534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N: Kto? Čo?</a:t>
            </a:r>
          </a:p>
        </p:txBody>
      </p:sp>
      <p:sp>
        <p:nvSpPr>
          <p:cNvPr id="5" name="Zaoblený obdĺžnik 4"/>
          <p:cNvSpPr/>
          <p:nvPr/>
        </p:nvSpPr>
        <p:spPr>
          <a:xfrm>
            <a:off x="347731" y="3234386"/>
            <a:ext cx="3026534" cy="731713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G: Bez koho?    </a:t>
            </a:r>
          </a:p>
          <a:p>
            <a:r>
              <a:rPr lang="sk-SK" sz="2400" dirty="0"/>
              <a:t>          Bez čoho?</a:t>
            </a:r>
          </a:p>
        </p:txBody>
      </p:sp>
      <p:sp>
        <p:nvSpPr>
          <p:cNvPr id="6" name="Zaoblený obdĺžnik 5"/>
          <p:cNvSpPr/>
          <p:nvPr/>
        </p:nvSpPr>
        <p:spPr>
          <a:xfrm>
            <a:off x="347730" y="4094827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D: Komu? Čomu?</a:t>
            </a:r>
          </a:p>
        </p:txBody>
      </p:sp>
      <p:sp>
        <p:nvSpPr>
          <p:cNvPr id="7" name="Zaoblený obdĺžnik 6"/>
          <p:cNvSpPr/>
          <p:nvPr/>
        </p:nvSpPr>
        <p:spPr>
          <a:xfrm>
            <a:off x="347730" y="4788140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A: Koho? Čo?</a:t>
            </a:r>
          </a:p>
        </p:txBody>
      </p:sp>
      <p:sp>
        <p:nvSpPr>
          <p:cNvPr id="8" name="Zaoblený obdĺžnik 7"/>
          <p:cNvSpPr/>
          <p:nvPr/>
        </p:nvSpPr>
        <p:spPr>
          <a:xfrm>
            <a:off x="347730" y="5455215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L: O kom? O čom?</a:t>
            </a:r>
          </a:p>
        </p:txBody>
      </p:sp>
      <p:sp>
        <p:nvSpPr>
          <p:cNvPr id="9" name="Zaoblený obdĺžnik 8"/>
          <p:cNvSpPr/>
          <p:nvPr/>
        </p:nvSpPr>
        <p:spPr>
          <a:xfrm>
            <a:off x="347730" y="6122290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I: S kým? S čím?</a:t>
            </a:r>
          </a:p>
        </p:txBody>
      </p:sp>
      <p:sp>
        <p:nvSpPr>
          <p:cNvPr id="10" name="Zástupný symbol obsahu 2"/>
          <p:cNvSpPr txBox="1">
            <a:spLocks/>
          </p:cNvSpPr>
          <p:nvPr/>
        </p:nvSpPr>
        <p:spPr>
          <a:xfrm>
            <a:off x="3606458" y="3284723"/>
            <a:ext cx="3881020" cy="5645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Požičiam si od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teba</a:t>
            </a:r>
            <a:r>
              <a:rPr lang="sk-SK" sz="2400" dirty="0"/>
              <a:t> pero.</a:t>
            </a:r>
          </a:p>
        </p:txBody>
      </p:sp>
      <p:sp>
        <p:nvSpPr>
          <p:cNvPr id="11" name="Zástupný symbol obsahu 2"/>
          <p:cNvSpPr txBox="1">
            <a:spLocks/>
          </p:cNvSpPr>
          <p:nvPr/>
        </p:nvSpPr>
        <p:spPr>
          <a:xfrm>
            <a:off x="3606458" y="4119516"/>
            <a:ext cx="3735246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Tebe</a:t>
            </a:r>
            <a:r>
              <a:rPr lang="sk-SK" sz="2400" dirty="0"/>
              <a:t> ten príklad vyšiel.</a:t>
            </a:r>
          </a:p>
        </p:txBody>
      </p:sp>
      <p:sp>
        <p:nvSpPr>
          <p:cNvPr id="12" name="Zástupný symbol obsahu 2"/>
          <p:cNvSpPr txBox="1">
            <a:spLocks/>
          </p:cNvSpPr>
          <p:nvPr/>
        </p:nvSpPr>
        <p:spPr>
          <a:xfrm>
            <a:off x="3606458" y="4874409"/>
            <a:ext cx="2847351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Teba</a:t>
            </a:r>
            <a:r>
              <a:rPr lang="sk-SK" sz="2400" dirty="0"/>
              <a:t> nepozvali?</a:t>
            </a:r>
          </a:p>
        </p:txBody>
      </p:sp>
      <p:sp>
        <p:nvSpPr>
          <p:cNvPr id="13" name="Zástupný symbol obsahu 2"/>
          <p:cNvSpPr txBox="1">
            <a:spLocks/>
          </p:cNvSpPr>
          <p:nvPr/>
        </p:nvSpPr>
        <p:spPr>
          <a:xfrm>
            <a:off x="6983896" y="4874409"/>
            <a:ext cx="2847351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Pozvali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ťa</a:t>
            </a:r>
            <a:r>
              <a:rPr lang="sk-SK" sz="2400" dirty="0"/>
              <a:t>?</a:t>
            </a:r>
          </a:p>
        </p:txBody>
      </p:sp>
      <p:sp>
        <p:nvSpPr>
          <p:cNvPr id="14" name="Zástupný symbol obsahu 2"/>
          <p:cNvSpPr txBox="1">
            <a:spLocks/>
          </p:cNvSpPr>
          <p:nvPr/>
        </p:nvSpPr>
        <p:spPr>
          <a:xfrm>
            <a:off x="6983896" y="4119516"/>
            <a:ext cx="2932472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Poviem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ti</a:t>
            </a:r>
            <a:r>
              <a:rPr lang="sk-SK" sz="2400" dirty="0"/>
              <a:t> to.</a:t>
            </a:r>
          </a:p>
        </p:txBody>
      </p:sp>
      <p:sp>
        <p:nvSpPr>
          <p:cNvPr id="15" name="Zástupný symbol obsahu 2"/>
          <p:cNvSpPr txBox="1">
            <a:spLocks/>
          </p:cNvSpPr>
          <p:nvPr/>
        </p:nvSpPr>
        <p:spPr>
          <a:xfrm>
            <a:off x="3606458" y="5455216"/>
            <a:ext cx="3615977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Hovorili sme o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tebe</a:t>
            </a:r>
            <a:r>
              <a:rPr lang="sk-SK" sz="2400" dirty="0"/>
              <a:t>.</a:t>
            </a:r>
          </a:p>
        </p:txBody>
      </p:sp>
      <p:sp>
        <p:nvSpPr>
          <p:cNvPr id="16" name="Zástupný symbol obsahu 2"/>
          <p:cNvSpPr txBox="1">
            <a:spLocks/>
          </p:cNvSpPr>
          <p:nvPr/>
        </p:nvSpPr>
        <p:spPr>
          <a:xfrm>
            <a:off x="3606458" y="6122291"/>
            <a:ext cx="4954446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Môžem ísť s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tebou</a:t>
            </a:r>
            <a:r>
              <a:rPr lang="sk-SK" sz="2400" dirty="0"/>
              <a:t> nakupovať?</a:t>
            </a:r>
          </a:p>
        </p:txBody>
      </p:sp>
    </p:spTree>
    <p:extLst>
      <p:ext uri="{BB962C8B-B14F-4D97-AF65-F5344CB8AC3E}">
        <p14:creationId xmlns:p14="http://schemas.microsoft.com/office/powerpoint/2010/main" val="96687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build="p"/>
      <p:bldP spid="11" grpId="0" build="p"/>
      <p:bldP spid="12" grpId="0" build="p"/>
      <p:bldP spid="13" grpId="0" build="p"/>
      <p:bldP spid="14" grpId="0" build="p"/>
      <p:bldP spid="15" grpId="0" build="p"/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Ty – plurál (vy)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606458" y="2558975"/>
            <a:ext cx="2847351" cy="564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Vy</a:t>
            </a:r>
            <a:r>
              <a:rPr lang="sk-SK" sz="2400" dirty="0"/>
              <a:t> píšete.</a:t>
            </a:r>
          </a:p>
        </p:txBody>
      </p:sp>
      <p:sp>
        <p:nvSpPr>
          <p:cNvPr id="4" name="Zaoblený obdĺžnik 3"/>
          <p:cNvSpPr/>
          <p:nvPr/>
        </p:nvSpPr>
        <p:spPr>
          <a:xfrm>
            <a:off x="347731" y="2541073"/>
            <a:ext cx="3026534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N: Kto? Čo?</a:t>
            </a:r>
          </a:p>
        </p:txBody>
      </p:sp>
      <p:sp>
        <p:nvSpPr>
          <p:cNvPr id="5" name="Zaoblený obdĺžnik 4"/>
          <p:cNvSpPr/>
          <p:nvPr/>
        </p:nvSpPr>
        <p:spPr>
          <a:xfrm>
            <a:off x="347731" y="3234386"/>
            <a:ext cx="3026534" cy="731713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G: Bez koho?    </a:t>
            </a:r>
          </a:p>
          <a:p>
            <a:r>
              <a:rPr lang="sk-SK" sz="2400" dirty="0"/>
              <a:t>          Bez čoho?</a:t>
            </a:r>
          </a:p>
        </p:txBody>
      </p:sp>
      <p:sp>
        <p:nvSpPr>
          <p:cNvPr id="6" name="Zaoblený obdĺžnik 5"/>
          <p:cNvSpPr/>
          <p:nvPr/>
        </p:nvSpPr>
        <p:spPr>
          <a:xfrm>
            <a:off x="347730" y="4094827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D: Komu? Čomu?</a:t>
            </a:r>
          </a:p>
        </p:txBody>
      </p:sp>
      <p:sp>
        <p:nvSpPr>
          <p:cNvPr id="7" name="Zaoblený obdĺžnik 6"/>
          <p:cNvSpPr/>
          <p:nvPr/>
        </p:nvSpPr>
        <p:spPr>
          <a:xfrm>
            <a:off x="347730" y="4788140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A: Koho? Čo?</a:t>
            </a:r>
          </a:p>
        </p:txBody>
      </p:sp>
      <p:sp>
        <p:nvSpPr>
          <p:cNvPr id="8" name="Zaoblený obdĺžnik 7"/>
          <p:cNvSpPr/>
          <p:nvPr/>
        </p:nvSpPr>
        <p:spPr>
          <a:xfrm>
            <a:off x="347730" y="5455215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L: O kom? O čom?</a:t>
            </a:r>
          </a:p>
        </p:txBody>
      </p:sp>
      <p:sp>
        <p:nvSpPr>
          <p:cNvPr id="9" name="Zaoblený obdĺžnik 8"/>
          <p:cNvSpPr/>
          <p:nvPr/>
        </p:nvSpPr>
        <p:spPr>
          <a:xfrm>
            <a:off x="347730" y="6122290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I: S kým? S čím?</a:t>
            </a:r>
          </a:p>
        </p:txBody>
      </p:sp>
      <p:sp>
        <p:nvSpPr>
          <p:cNvPr id="10" name="Zástupný symbol obsahu 2"/>
          <p:cNvSpPr txBox="1">
            <a:spLocks/>
          </p:cNvSpPr>
          <p:nvPr/>
        </p:nvSpPr>
        <p:spPr>
          <a:xfrm>
            <a:off x="3606458" y="3284723"/>
            <a:ext cx="3881020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Bez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vás</a:t>
            </a:r>
            <a:r>
              <a:rPr lang="sk-SK" sz="2400" dirty="0"/>
              <a:t> nepôjdeme.</a:t>
            </a:r>
          </a:p>
        </p:txBody>
      </p:sp>
      <p:sp>
        <p:nvSpPr>
          <p:cNvPr id="13" name="Zástupný symbol obsahu 2"/>
          <p:cNvSpPr txBox="1">
            <a:spLocks/>
          </p:cNvSpPr>
          <p:nvPr/>
        </p:nvSpPr>
        <p:spPr>
          <a:xfrm>
            <a:off x="3606457" y="4781777"/>
            <a:ext cx="2847351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Pozvali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vás</a:t>
            </a:r>
            <a:r>
              <a:rPr lang="sk-SK" sz="2400" dirty="0"/>
              <a:t>?</a:t>
            </a:r>
          </a:p>
        </p:txBody>
      </p:sp>
      <p:sp>
        <p:nvSpPr>
          <p:cNvPr id="14" name="Zástupný symbol obsahu 2"/>
          <p:cNvSpPr txBox="1">
            <a:spLocks/>
          </p:cNvSpPr>
          <p:nvPr/>
        </p:nvSpPr>
        <p:spPr>
          <a:xfrm>
            <a:off x="3606458" y="4094828"/>
            <a:ext cx="2932472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Povieme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vám</a:t>
            </a:r>
            <a:r>
              <a:rPr lang="sk-SK" sz="2400" dirty="0"/>
              <a:t> to.</a:t>
            </a:r>
          </a:p>
        </p:txBody>
      </p:sp>
      <p:sp>
        <p:nvSpPr>
          <p:cNvPr id="15" name="Zástupný symbol obsahu 2"/>
          <p:cNvSpPr txBox="1">
            <a:spLocks/>
          </p:cNvSpPr>
          <p:nvPr/>
        </p:nvSpPr>
        <p:spPr>
          <a:xfrm>
            <a:off x="3606458" y="5455216"/>
            <a:ext cx="3615977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Hovorili sme o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vás</a:t>
            </a:r>
            <a:r>
              <a:rPr lang="sk-SK" sz="2400" dirty="0"/>
              <a:t>.</a:t>
            </a:r>
          </a:p>
        </p:txBody>
      </p:sp>
      <p:sp>
        <p:nvSpPr>
          <p:cNvPr id="16" name="Zástupný symbol obsahu 2"/>
          <p:cNvSpPr txBox="1">
            <a:spLocks/>
          </p:cNvSpPr>
          <p:nvPr/>
        </p:nvSpPr>
        <p:spPr>
          <a:xfrm>
            <a:off x="3606458" y="6122291"/>
            <a:ext cx="4954446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Môžem ísť s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vami</a:t>
            </a:r>
            <a:r>
              <a:rPr lang="sk-SK" sz="2400" dirty="0"/>
              <a:t> nakupovať?</a:t>
            </a:r>
          </a:p>
        </p:txBody>
      </p:sp>
    </p:spTree>
    <p:extLst>
      <p:ext uri="{BB962C8B-B14F-4D97-AF65-F5344CB8AC3E}">
        <p14:creationId xmlns:p14="http://schemas.microsoft.com/office/powerpoint/2010/main" val="1624380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build="p"/>
      <p:bldP spid="13" grpId="0" build="p"/>
      <p:bldP spid="14" grpId="0" build="p"/>
      <p:bldP spid="15" grpId="0" build="p"/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Zámeno ty - skloňovanie</a:t>
            </a:r>
          </a:p>
        </p:txBody>
      </p:sp>
      <p:sp>
        <p:nvSpPr>
          <p:cNvPr id="4" name="Zaoblený obdĺžnik 3"/>
          <p:cNvSpPr/>
          <p:nvPr/>
        </p:nvSpPr>
        <p:spPr>
          <a:xfrm>
            <a:off x="851313" y="2501316"/>
            <a:ext cx="3026534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N: Kto? Čo?</a:t>
            </a:r>
          </a:p>
        </p:txBody>
      </p:sp>
      <p:sp>
        <p:nvSpPr>
          <p:cNvPr id="5" name="Zaoblený obdĺžnik 4"/>
          <p:cNvSpPr/>
          <p:nvPr/>
        </p:nvSpPr>
        <p:spPr>
          <a:xfrm>
            <a:off x="851313" y="3194629"/>
            <a:ext cx="3026534" cy="731713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G: Bez koho?    </a:t>
            </a:r>
          </a:p>
          <a:p>
            <a:r>
              <a:rPr lang="sk-SK" sz="2400" dirty="0"/>
              <a:t>          Bez čoho?</a:t>
            </a:r>
          </a:p>
        </p:txBody>
      </p:sp>
      <p:sp>
        <p:nvSpPr>
          <p:cNvPr id="6" name="Zaoblený obdĺžnik 5"/>
          <p:cNvSpPr/>
          <p:nvPr/>
        </p:nvSpPr>
        <p:spPr>
          <a:xfrm>
            <a:off x="851312" y="4055070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D: Komu? Čomu?</a:t>
            </a:r>
          </a:p>
        </p:txBody>
      </p:sp>
      <p:sp>
        <p:nvSpPr>
          <p:cNvPr id="7" name="Zaoblený obdĺžnik 6"/>
          <p:cNvSpPr/>
          <p:nvPr/>
        </p:nvSpPr>
        <p:spPr>
          <a:xfrm>
            <a:off x="851312" y="4748383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A: Koho? Čo?</a:t>
            </a:r>
          </a:p>
        </p:txBody>
      </p:sp>
      <p:sp>
        <p:nvSpPr>
          <p:cNvPr id="8" name="Zaoblený obdĺžnik 7"/>
          <p:cNvSpPr/>
          <p:nvPr/>
        </p:nvSpPr>
        <p:spPr>
          <a:xfrm>
            <a:off x="851312" y="5415458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L: O kom? O čom?</a:t>
            </a:r>
          </a:p>
        </p:txBody>
      </p:sp>
      <p:sp>
        <p:nvSpPr>
          <p:cNvPr id="9" name="Zaoblený obdĺžnik 8"/>
          <p:cNvSpPr/>
          <p:nvPr/>
        </p:nvSpPr>
        <p:spPr>
          <a:xfrm>
            <a:off x="851312" y="6082533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I: S kým? S čím?</a:t>
            </a:r>
          </a:p>
        </p:txBody>
      </p:sp>
      <p:sp>
        <p:nvSpPr>
          <p:cNvPr id="20" name="Zaoblený obdĺžnik 19"/>
          <p:cNvSpPr/>
          <p:nvPr/>
        </p:nvSpPr>
        <p:spPr>
          <a:xfrm>
            <a:off x="5010473" y="1853166"/>
            <a:ext cx="2057538" cy="56458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singulár</a:t>
            </a:r>
          </a:p>
        </p:txBody>
      </p:sp>
      <p:sp>
        <p:nvSpPr>
          <p:cNvPr id="21" name="Zaoblený obdĺžnik 20"/>
          <p:cNvSpPr/>
          <p:nvPr/>
        </p:nvSpPr>
        <p:spPr>
          <a:xfrm>
            <a:off x="8515673" y="1853166"/>
            <a:ext cx="2057538" cy="56458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plurál</a:t>
            </a:r>
          </a:p>
        </p:txBody>
      </p:sp>
      <p:sp>
        <p:nvSpPr>
          <p:cNvPr id="22" name="Zaoblený obdĺžnik 21"/>
          <p:cNvSpPr/>
          <p:nvPr/>
        </p:nvSpPr>
        <p:spPr>
          <a:xfrm>
            <a:off x="5010473" y="2501316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ty</a:t>
            </a:r>
          </a:p>
        </p:txBody>
      </p:sp>
      <p:sp>
        <p:nvSpPr>
          <p:cNvPr id="23" name="Zaoblený obdĺžnik 22"/>
          <p:cNvSpPr/>
          <p:nvPr/>
        </p:nvSpPr>
        <p:spPr>
          <a:xfrm>
            <a:off x="5010473" y="3278192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(bez) teba</a:t>
            </a:r>
          </a:p>
        </p:txBody>
      </p:sp>
      <p:sp>
        <p:nvSpPr>
          <p:cNvPr id="24" name="Zaoblený obdĺžnik 23"/>
          <p:cNvSpPr/>
          <p:nvPr/>
        </p:nvSpPr>
        <p:spPr>
          <a:xfrm>
            <a:off x="5010473" y="4055068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tebe / ti</a:t>
            </a:r>
          </a:p>
        </p:txBody>
      </p:sp>
      <p:sp>
        <p:nvSpPr>
          <p:cNvPr id="25" name="Zaoblený obdĺžnik 24"/>
          <p:cNvSpPr/>
          <p:nvPr/>
        </p:nvSpPr>
        <p:spPr>
          <a:xfrm>
            <a:off x="5010473" y="4748382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teba / ťa</a:t>
            </a:r>
          </a:p>
        </p:txBody>
      </p:sp>
      <p:sp>
        <p:nvSpPr>
          <p:cNvPr id="26" name="Zaoblený obdĺžnik 25"/>
          <p:cNvSpPr/>
          <p:nvPr/>
        </p:nvSpPr>
        <p:spPr>
          <a:xfrm>
            <a:off x="5010473" y="5415457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(o) tebe</a:t>
            </a:r>
          </a:p>
        </p:txBody>
      </p:sp>
      <p:sp>
        <p:nvSpPr>
          <p:cNvPr id="27" name="Zaoblený obdĺžnik 26"/>
          <p:cNvSpPr/>
          <p:nvPr/>
        </p:nvSpPr>
        <p:spPr>
          <a:xfrm>
            <a:off x="5010473" y="6082532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(s) tebou</a:t>
            </a:r>
          </a:p>
        </p:txBody>
      </p:sp>
      <p:sp>
        <p:nvSpPr>
          <p:cNvPr id="28" name="Zaoblený obdĺžnik 27"/>
          <p:cNvSpPr/>
          <p:nvPr/>
        </p:nvSpPr>
        <p:spPr>
          <a:xfrm>
            <a:off x="8515673" y="2501316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vy</a:t>
            </a:r>
          </a:p>
        </p:txBody>
      </p:sp>
      <p:sp>
        <p:nvSpPr>
          <p:cNvPr id="29" name="Zaoblený obdĺžnik 28"/>
          <p:cNvSpPr/>
          <p:nvPr/>
        </p:nvSpPr>
        <p:spPr>
          <a:xfrm>
            <a:off x="8515673" y="3278192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(od) vás</a:t>
            </a:r>
          </a:p>
        </p:txBody>
      </p:sp>
      <p:sp>
        <p:nvSpPr>
          <p:cNvPr id="30" name="Zaoblený obdĺžnik 29"/>
          <p:cNvSpPr/>
          <p:nvPr/>
        </p:nvSpPr>
        <p:spPr>
          <a:xfrm>
            <a:off x="8515673" y="4055068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vám</a:t>
            </a:r>
          </a:p>
        </p:txBody>
      </p:sp>
      <p:sp>
        <p:nvSpPr>
          <p:cNvPr id="31" name="Zaoblený obdĺžnik 30"/>
          <p:cNvSpPr/>
          <p:nvPr/>
        </p:nvSpPr>
        <p:spPr>
          <a:xfrm>
            <a:off x="8515673" y="4748382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vás</a:t>
            </a:r>
          </a:p>
        </p:txBody>
      </p:sp>
      <p:sp>
        <p:nvSpPr>
          <p:cNvPr id="32" name="Zaoblený obdĺžnik 31"/>
          <p:cNvSpPr/>
          <p:nvPr/>
        </p:nvSpPr>
        <p:spPr>
          <a:xfrm>
            <a:off x="8515673" y="5415457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(o) vás</a:t>
            </a:r>
          </a:p>
        </p:txBody>
      </p:sp>
      <p:sp>
        <p:nvSpPr>
          <p:cNvPr id="33" name="Zaoblený obdĺžnik 32"/>
          <p:cNvSpPr/>
          <p:nvPr/>
        </p:nvSpPr>
        <p:spPr>
          <a:xfrm>
            <a:off x="8515673" y="6082532"/>
            <a:ext cx="2057538" cy="564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(s) vami</a:t>
            </a:r>
          </a:p>
        </p:txBody>
      </p:sp>
    </p:spTree>
    <p:extLst>
      <p:ext uri="{BB962C8B-B14F-4D97-AF65-F5344CB8AC3E}">
        <p14:creationId xmlns:p14="http://schemas.microsoft.com/office/powerpoint/2010/main" val="2836738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3. osoba – on (mužský rod) - singulár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606458" y="2558975"/>
            <a:ext cx="2847351" cy="564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On</a:t>
            </a:r>
            <a:r>
              <a:rPr lang="sk-SK" sz="2400" dirty="0"/>
              <a:t> píše.</a:t>
            </a:r>
          </a:p>
        </p:txBody>
      </p:sp>
      <p:sp>
        <p:nvSpPr>
          <p:cNvPr id="4" name="Zaoblený obdĺžnik 3"/>
          <p:cNvSpPr/>
          <p:nvPr/>
        </p:nvSpPr>
        <p:spPr>
          <a:xfrm>
            <a:off x="347731" y="2541073"/>
            <a:ext cx="3026534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N: Kto? Čo?</a:t>
            </a:r>
          </a:p>
        </p:txBody>
      </p:sp>
      <p:sp>
        <p:nvSpPr>
          <p:cNvPr id="5" name="Zaoblený obdĺžnik 4"/>
          <p:cNvSpPr/>
          <p:nvPr/>
        </p:nvSpPr>
        <p:spPr>
          <a:xfrm>
            <a:off x="347731" y="3234386"/>
            <a:ext cx="3026534" cy="731713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G: Bez koho?    </a:t>
            </a:r>
          </a:p>
          <a:p>
            <a:r>
              <a:rPr lang="sk-SK" sz="2400" dirty="0"/>
              <a:t>          Bez čoho?</a:t>
            </a:r>
          </a:p>
        </p:txBody>
      </p:sp>
      <p:sp>
        <p:nvSpPr>
          <p:cNvPr id="6" name="Zaoblený obdĺžnik 5"/>
          <p:cNvSpPr/>
          <p:nvPr/>
        </p:nvSpPr>
        <p:spPr>
          <a:xfrm>
            <a:off x="347730" y="4094827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D: Komu? Čomu?</a:t>
            </a:r>
          </a:p>
        </p:txBody>
      </p:sp>
      <p:sp>
        <p:nvSpPr>
          <p:cNvPr id="7" name="Zaoblený obdĺžnik 6"/>
          <p:cNvSpPr/>
          <p:nvPr/>
        </p:nvSpPr>
        <p:spPr>
          <a:xfrm>
            <a:off x="347730" y="4788140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A: Koho? Čo?</a:t>
            </a:r>
          </a:p>
        </p:txBody>
      </p:sp>
      <p:sp>
        <p:nvSpPr>
          <p:cNvPr id="8" name="Zaoblený obdĺžnik 7"/>
          <p:cNvSpPr/>
          <p:nvPr/>
        </p:nvSpPr>
        <p:spPr>
          <a:xfrm>
            <a:off x="347730" y="5455215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L: O kom? O čom?</a:t>
            </a:r>
          </a:p>
        </p:txBody>
      </p:sp>
      <p:sp>
        <p:nvSpPr>
          <p:cNvPr id="9" name="Zaoblený obdĺžnik 8"/>
          <p:cNvSpPr/>
          <p:nvPr/>
        </p:nvSpPr>
        <p:spPr>
          <a:xfrm>
            <a:off x="347730" y="6122290"/>
            <a:ext cx="3026535" cy="56458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/>
              <a:t>I: S kým? S čím?</a:t>
            </a:r>
          </a:p>
        </p:txBody>
      </p:sp>
      <p:sp>
        <p:nvSpPr>
          <p:cNvPr id="10" name="Zástupný symbol obsahu 2"/>
          <p:cNvSpPr txBox="1">
            <a:spLocks/>
          </p:cNvSpPr>
          <p:nvPr/>
        </p:nvSpPr>
        <p:spPr>
          <a:xfrm>
            <a:off x="3606458" y="3284723"/>
            <a:ext cx="3881020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Od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neho</a:t>
            </a:r>
            <a:r>
              <a:rPr lang="sk-SK" sz="2400" dirty="0"/>
              <a:t> som dostal list.</a:t>
            </a:r>
          </a:p>
        </p:txBody>
      </p:sp>
      <p:sp>
        <p:nvSpPr>
          <p:cNvPr id="11" name="Zástupný symbol obsahu 2"/>
          <p:cNvSpPr txBox="1">
            <a:spLocks/>
          </p:cNvSpPr>
          <p:nvPr/>
        </p:nvSpPr>
        <p:spPr>
          <a:xfrm>
            <a:off x="3606458" y="4119516"/>
            <a:ext cx="3735246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Jemu</a:t>
            </a:r>
            <a:r>
              <a:rPr lang="sk-SK" sz="2400" dirty="0"/>
              <a:t> ten príklad vyšiel.</a:t>
            </a:r>
          </a:p>
        </p:txBody>
      </p:sp>
      <p:sp>
        <p:nvSpPr>
          <p:cNvPr id="12" name="Zástupný symbol obsahu 2"/>
          <p:cNvSpPr txBox="1">
            <a:spLocks/>
          </p:cNvSpPr>
          <p:nvPr/>
        </p:nvSpPr>
        <p:spPr>
          <a:xfrm>
            <a:off x="3606458" y="4874409"/>
            <a:ext cx="3377438" cy="5645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Jeho</a:t>
            </a:r>
            <a:r>
              <a:rPr lang="sk-SK" sz="2400" dirty="0"/>
              <a:t> som tam nevidel.</a:t>
            </a:r>
          </a:p>
        </p:txBody>
      </p:sp>
      <p:sp>
        <p:nvSpPr>
          <p:cNvPr id="13" name="Zástupný symbol obsahu 2"/>
          <p:cNvSpPr txBox="1">
            <a:spLocks/>
          </p:cNvSpPr>
          <p:nvPr/>
        </p:nvSpPr>
        <p:spPr>
          <a:xfrm>
            <a:off x="9948641" y="4846723"/>
            <a:ext cx="1946204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Pozvali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ho</a:t>
            </a:r>
            <a:r>
              <a:rPr lang="sk-SK" sz="2400" dirty="0"/>
              <a:t>?</a:t>
            </a:r>
          </a:p>
        </p:txBody>
      </p:sp>
      <p:sp>
        <p:nvSpPr>
          <p:cNvPr id="14" name="Zástupný symbol obsahu 2"/>
          <p:cNvSpPr txBox="1">
            <a:spLocks/>
          </p:cNvSpPr>
          <p:nvPr/>
        </p:nvSpPr>
        <p:spPr>
          <a:xfrm>
            <a:off x="9831247" y="4127628"/>
            <a:ext cx="2063598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Poviem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mu</a:t>
            </a:r>
            <a:r>
              <a:rPr lang="sk-SK" sz="2400" dirty="0"/>
              <a:t>.</a:t>
            </a:r>
          </a:p>
        </p:txBody>
      </p:sp>
      <p:sp>
        <p:nvSpPr>
          <p:cNvPr id="15" name="Zástupný symbol obsahu 2"/>
          <p:cNvSpPr txBox="1">
            <a:spLocks/>
          </p:cNvSpPr>
          <p:nvPr/>
        </p:nvSpPr>
        <p:spPr>
          <a:xfrm>
            <a:off x="3606458" y="5455216"/>
            <a:ext cx="3615977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Hovorili sme o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ňom</a:t>
            </a:r>
            <a:r>
              <a:rPr lang="sk-SK" sz="2400" dirty="0"/>
              <a:t>.</a:t>
            </a:r>
          </a:p>
        </p:txBody>
      </p:sp>
      <p:sp>
        <p:nvSpPr>
          <p:cNvPr id="16" name="Zástupný symbol obsahu 2"/>
          <p:cNvSpPr txBox="1">
            <a:spLocks/>
          </p:cNvSpPr>
          <p:nvPr/>
        </p:nvSpPr>
        <p:spPr>
          <a:xfrm>
            <a:off x="3606458" y="6122291"/>
            <a:ext cx="4954446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Chcem tam ísť s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ním</a:t>
            </a:r>
            <a:r>
              <a:rPr lang="sk-SK" sz="2400" dirty="0"/>
              <a:t>.</a:t>
            </a:r>
          </a:p>
        </p:txBody>
      </p:sp>
      <p:sp>
        <p:nvSpPr>
          <p:cNvPr id="17" name="Zástupný symbol obsahu 2"/>
          <p:cNvSpPr txBox="1">
            <a:spLocks/>
          </p:cNvSpPr>
          <p:nvPr/>
        </p:nvSpPr>
        <p:spPr>
          <a:xfrm>
            <a:off x="7101300" y="4119516"/>
            <a:ext cx="3399183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Pôjdeme k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nemu.</a:t>
            </a:r>
            <a:endParaRPr lang="sk-SK" sz="2400" dirty="0"/>
          </a:p>
        </p:txBody>
      </p:sp>
      <p:sp>
        <p:nvSpPr>
          <p:cNvPr id="18" name="Zástupný symbol obsahu 2"/>
          <p:cNvSpPr txBox="1">
            <a:spLocks/>
          </p:cNvSpPr>
          <p:nvPr/>
        </p:nvSpPr>
        <p:spPr>
          <a:xfrm>
            <a:off x="6718853" y="4838611"/>
            <a:ext cx="3377438" cy="564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400" dirty="0"/>
              <a:t>Nevidel som za </a:t>
            </a:r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neho</a:t>
            </a:r>
            <a:r>
              <a:rPr lang="sk-SK" sz="2400" dirty="0"/>
              <a:t>.</a:t>
            </a:r>
          </a:p>
        </p:txBody>
      </p:sp>
      <p:sp>
        <p:nvSpPr>
          <p:cNvPr id="19" name="Zaoblený obdĺžnik 18"/>
          <p:cNvSpPr/>
          <p:nvPr/>
        </p:nvSpPr>
        <p:spPr>
          <a:xfrm>
            <a:off x="8653670" y="4830500"/>
            <a:ext cx="1294971" cy="5222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alebo zaňho</a:t>
            </a:r>
          </a:p>
        </p:txBody>
      </p:sp>
    </p:spTree>
    <p:extLst>
      <p:ext uri="{BB962C8B-B14F-4D97-AF65-F5344CB8AC3E}">
        <p14:creationId xmlns:p14="http://schemas.microsoft.com/office/powerpoint/2010/main" val="347719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build="p"/>
      <p:bldP spid="11" grpId="0" build="p"/>
      <p:bldP spid="12" grpId="0" build="p"/>
      <p:bldP spid="13" grpId="0" build="p"/>
      <p:bldP spid="14" grpId="0" build="p"/>
      <p:bldP spid="15" grpId="0" build="p"/>
      <p:bldP spid="16" grpId="0" build="p"/>
      <p:bldP spid="17" grpId="0" build="p"/>
      <p:bldP spid="18" grpId="0" build="p"/>
      <p:bldP spid="1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ón − zasadacia miestnosť">
  <a:themeElements>
    <a:clrScheme name="Ión − zasadacia miestnosť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ón − zasadacia miestnosť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ón − zasadacia miestnosť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363</TotalTime>
  <Words>2006</Words>
  <Application>Microsoft Office PowerPoint</Application>
  <PresentationFormat>Širokouhlá</PresentationFormat>
  <Paragraphs>427</Paragraphs>
  <Slides>24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24</vt:i4>
      </vt:variant>
    </vt:vector>
  </HeadingPairs>
  <TitlesOfParts>
    <vt:vector size="28" baseType="lpstr">
      <vt:lpstr>Arial</vt:lpstr>
      <vt:lpstr>Century Gothic</vt:lpstr>
      <vt:lpstr>Wingdings 3</vt:lpstr>
      <vt:lpstr>Ión − zasadacia miestnosť</vt:lpstr>
      <vt:lpstr>Skloňovanie zámen</vt:lpstr>
      <vt:lpstr>Osobné základné zámená</vt:lpstr>
      <vt:lpstr>Ja - singulár</vt:lpstr>
      <vt:lpstr>Ja – plurál (my)</vt:lpstr>
      <vt:lpstr>Zámeno ja - skloňovanie</vt:lpstr>
      <vt:lpstr>Ty - singulár</vt:lpstr>
      <vt:lpstr>Ty – plurál (vy)</vt:lpstr>
      <vt:lpstr>Zámeno ty - skloňovanie</vt:lpstr>
      <vt:lpstr>3. osoba – on (mužský rod) - singulár</vt:lpstr>
      <vt:lpstr>3. osoba – on (mužský rod) – plurál (životné – oni, neživotné – ony)</vt:lpstr>
      <vt:lpstr>Zámeno on - skloňovanie</vt:lpstr>
      <vt:lpstr>3. osoba – ona (ženský rod) - singulár</vt:lpstr>
      <vt:lpstr>3. osoba – ona (ženský rod) – plurál(ony)</vt:lpstr>
      <vt:lpstr>Zámeno ona - skloňovanie</vt:lpstr>
      <vt:lpstr>3. osoba – ono (stredný rod) - singulár</vt:lpstr>
      <vt:lpstr>3. osoba – ono (stredný rod) – plurál(ony)</vt:lpstr>
      <vt:lpstr>Zámeno ono - skloňovanie</vt:lpstr>
      <vt:lpstr>Nahraď zámenami</vt:lpstr>
      <vt:lpstr>Nahraď zámenami</vt:lpstr>
      <vt:lpstr>Nahraď zámenami</vt:lpstr>
      <vt:lpstr>Nahraď zámenami</vt:lpstr>
      <vt:lpstr>Doplň vhodné zámeno</vt:lpstr>
      <vt:lpstr>Rozoznáš osobné základné zámená od privlastňovacích? Zakrúžkuj osobné základné zámená</vt:lpstr>
      <vt:lpstr>Ďakujem za pozornosť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Skloňovanie zámen</dc:title>
  <dc:creator>PC</dc:creator>
  <cp:lastModifiedBy>Silvia Pešková</cp:lastModifiedBy>
  <cp:revision>47</cp:revision>
  <dcterms:created xsi:type="dcterms:W3CDTF">2019-04-27T09:09:19Z</dcterms:created>
  <dcterms:modified xsi:type="dcterms:W3CDTF">2020-03-25T14:29:49Z</dcterms:modified>
</cp:coreProperties>
</file>